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618" r:id="rId2"/>
    <p:sldId id="617" r:id="rId3"/>
    <p:sldId id="601" r:id="rId4"/>
    <p:sldId id="607" r:id="rId5"/>
    <p:sldId id="596" r:id="rId6"/>
    <p:sldId id="608" r:id="rId7"/>
    <p:sldId id="599" r:id="rId8"/>
    <p:sldId id="600" r:id="rId9"/>
    <p:sldId id="603" r:id="rId10"/>
    <p:sldId id="611" r:id="rId11"/>
    <p:sldId id="615" r:id="rId12"/>
    <p:sldId id="616" r:id="rId13"/>
    <p:sldId id="614" r:id="rId14"/>
    <p:sldId id="609" r:id="rId15"/>
    <p:sldId id="604" r:id="rId16"/>
    <p:sldId id="613" r:id="rId17"/>
    <p:sldId id="612" r:id="rId18"/>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549ADDC-627E-44B0-8C36-5ED79B0AA704}">
          <p14:sldIdLst>
            <p14:sldId id="618"/>
            <p14:sldId id="617"/>
            <p14:sldId id="601"/>
            <p14:sldId id="607"/>
            <p14:sldId id="596"/>
            <p14:sldId id="608"/>
            <p14:sldId id="599"/>
            <p14:sldId id="600"/>
            <p14:sldId id="603"/>
            <p14:sldId id="611"/>
            <p14:sldId id="615"/>
            <p14:sldId id="616"/>
            <p14:sldId id="614"/>
            <p14:sldId id="609"/>
            <p14:sldId id="604"/>
            <p14:sldId id="613"/>
            <p14:sldId id="6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3A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94660"/>
  </p:normalViewPr>
  <p:slideViewPr>
    <p:cSldViewPr>
      <p:cViewPr varScale="1">
        <p:scale>
          <a:sx n="79" d="100"/>
          <a:sy n="79" d="100"/>
        </p:scale>
        <p:origin x="151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7A5066C4-83F4-4930-8681-233F3E4ED0E7}" type="datetimeFigureOut">
              <a:rPr lang="en-US" smtClean="0"/>
              <a:pPr/>
              <a:t>1/16/2025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5BC6BE00-B7BF-4423-A8A5-9023A0A3448F}" type="slidenum">
              <a:rPr lang="en-US" smtClean="0"/>
              <a:pPr/>
              <a:t>‹#›</a:t>
            </a:fld>
            <a:endParaRPr lang="en-US"/>
          </a:p>
        </p:txBody>
      </p:sp>
    </p:spTree>
    <p:extLst>
      <p:ext uri="{BB962C8B-B14F-4D97-AF65-F5344CB8AC3E}">
        <p14:creationId xmlns:p14="http://schemas.microsoft.com/office/powerpoint/2010/main" val="2350238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p>
            <a:pPr>
              <a:defRPr/>
            </a:pPr>
            <a:fld id="{1EEE2292-E190-4323-8E6A-02D6531655CC}" type="slidenum">
              <a:rPr lang="en-US" smtClean="0"/>
              <a:pPr>
                <a:defRPr/>
              </a:pPr>
              <a:t>2</a:t>
            </a:fld>
            <a:endParaRPr lang="en-US"/>
          </a:p>
        </p:txBody>
      </p:sp>
      <p:sp>
        <p:nvSpPr>
          <p:cNvPr id="67587" name="Rectangle 2"/>
          <p:cNvSpPr>
            <a:spLocks noGrp="1" noRot="1" noChangeAspect="1" noChangeArrowheads="1" noTextEdit="1"/>
          </p:cNvSpPr>
          <p:nvPr>
            <p:ph type="sldImg"/>
          </p:nvPr>
        </p:nvSpPr>
        <p:spPr>
          <a:xfrm>
            <a:off x="12700" y="2711450"/>
            <a:ext cx="4648200" cy="3486150"/>
          </a:xfrm>
          <a:ln/>
        </p:spPr>
      </p:sp>
      <p:sp>
        <p:nvSpPr>
          <p:cNvPr id="67588" name="Rectangle 3"/>
          <p:cNvSpPr>
            <a:spLocks noGrp="1" noChangeArrowheads="1"/>
          </p:cNvSpPr>
          <p:nvPr>
            <p:ph type="body" idx="1"/>
          </p:nvPr>
        </p:nvSpPr>
        <p:spPr>
          <a:xfrm>
            <a:off x="1869440" y="4415790"/>
            <a:ext cx="5140960" cy="4183380"/>
          </a:xfrm>
          <a:noFill/>
          <a:ln/>
        </p:spPr>
        <p:txBody>
          <a:bodyPr/>
          <a:lstStyle/>
          <a:p>
            <a:endParaRPr lang="en-US"/>
          </a:p>
        </p:txBody>
      </p:sp>
    </p:spTree>
    <p:extLst>
      <p:ext uri="{BB962C8B-B14F-4D97-AF65-F5344CB8AC3E}">
        <p14:creationId xmlns:p14="http://schemas.microsoft.com/office/powerpoint/2010/main" val="2789667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 house in the storm – lighthouses don’t exist for calm waters and sunny days. They’re here to guide the way during a moment of chaos and difficulty. It’s the same with the LOSS Team.</a:t>
            </a:r>
          </a:p>
          <a:p>
            <a:endParaRPr lang="en-US" dirty="0"/>
          </a:p>
          <a:p>
            <a:r>
              <a:rPr lang="en-US" dirty="0"/>
              <a:t>Frank is a past president of the American Association of Suicidology and runs a clinic in Louisiana. That’s where he started LOSS Team, after realizing that survivors were dying by suicide </a:t>
            </a:r>
          </a:p>
          <a:p>
            <a:endParaRPr lang="en-US" dirty="0"/>
          </a:p>
        </p:txBody>
      </p:sp>
      <p:sp>
        <p:nvSpPr>
          <p:cNvPr id="4" name="Slide Number Placeholder 3"/>
          <p:cNvSpPr>
            <a:spLocks noGrp="1"/>
          </p:cNvSpPr>
          <p:nvPr>
            <p:ph type="sldNum" sz="quarter" idx="5"/>
          </p:nvPr>
        </p:nvSpPr>
        <p:spPr/>
        <p:txBody>
          <a:bodyPr/>
          <a:lstStyle/>
          <a:p>
            <a:fld id="{5BC6BE00-B7BF-4423-A8A5-9023A0A3448F}" type="slidenum">
              <a:rPr lang="en-US" smtClean="0"/>
              <a:pPr/>
              <a:t>4</a:t>
            </a:fld>
            <a:endParaRPr lang="en-US"/>
          </a:p>
        </p:txBody>
      </p:sp>
    </p:spTree>
    <p:extLst>
      <p:ext uri="{BB962C8B-B14F-4D97-AF65-F5344CB8AC3E}">
        <p14:creationId xmlns:p14="http://schemas.microsoft.com/office/powerpoint/2010/main" val="2030558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C6BE00-B7BF-4423-A8A5-9023A0A3448F}" type="slidenum">
              <a:rPr lang="en-US" smtClean="0"/>
              <a:pPr/>
              <a:t>5</a:t>
            </a:fld>
            <a:endParaRPr lang="en-US"/>
          </a:p>
        </p:txBody>
      </p:sp>
    </p:spTree>
    <p:extLst>
      <p:ext uri="{BB962C8B-B14F-4D97-AF65-F5344CB8AC3E}">
        <p14:creationId xmlns:p14="http://schemas.microsoft.com/office/powerpoint/2010/main" val="2495438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stumble effect refers to someone stumbling upon survivor services at a resource fair or other activity. They don’t generally know they exist until that occurs. LOSS Team removes the stumble by delivering information directly to survivors by those who have been “there” too. </a:t>
            </a:r>
          </a:p>
        </p:txBody>
      </p:sp>
      <p:sp>
        <p:nvSpPr>
          <p:cNvPr id="4" name="Slide Number Placeholder 3"/>
          <p:cNvSpPr>
            <a:spLocks noGrp="1"/>
          </p:cNvSpPr>
          <p:nvPr>
            <p:ph type="sldNum" sz="quarter" idx="5"/>
          </p:nvPr>
        </p:nvSpPr>
        <p:spPr/>
        <p:txBody>
          <a:bodyPr/>
          <a:lstStyle/>
          <a:p>
            <a:fld id="{5BC6BE00-B7BF-4423-A8A5-9023A0A3448F}" type="slidenum">
              <a:rPr lang="en-US" smtClean="0"/>
              <a:pPr/>
              <a:t>7</a:t>
            </a:fld>
            <a:endParaRPr lang="en-US"/>
          </a:p>
        </p:txBody>
      </p:sp>
    </p:spTree>
    <p:extLst>
      <p:ext uri="{BB962C8B-B14F-4D97-AF65-F5344CB8AC3E}">
        <p14:creationId xmlns:p14="http://schemas.microsoft.com/office/powerpoint/2010/main" val="68638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is a provider-to-provider referral system. Once a referral is made, providers call patients to set up appointments. This way, end users don’t have to navigate an agency’s phone system or figure out who they should contact. The right people call them. </a:t>
            </a:r>
          </a:p>
        </p:txBody>
      </p:sp>
      <p:sp>
        <p:nvSpPr>
          <p:cNvPr id="4" name="Slide Number Placeholder 3"/>
          <p:cNvSpPr>
            <a:spLocks noGrp="1"/>
          </p:cNvSpPr>
          <p:nvPr>
            <p:ph type="sldNum" sz="quarter" idx="5"/>
          </p:nvPr>
        </p:nvSpPr>
        <p:spPr/>
        <p:txBody>
          <a:bodyPr/>
          <a:lstStyle/>
          <a:p>
            <a:fld id="{5BC6BE00-B7BF-4423-A8A5-9023A0A3448F}" type="slidenum">
              <a:rPr lang="en-US" smtClean="0"/>
              <a:pPr/>
              <a:t>10</a:t>
            </a:fld>
            <a:endParaRPr lang="en-US"/>
          </a:p>
        </p:txBody>
      </p:sp>
    </p:spTree>
    <p:extLst>
      <p:ext uri="{BB962C8B-B14F-4D97-AF65-F5344CB8AC3E}">
        <p14:creationId xmlns:p14="http://schemas.microsoft.com/office/powerpoint/2010/main" val="1017149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always want to be prepared to respond, </a:t>
            </a:r>
          </a:p>
        </p:txBody>
      </p:sp>
      <p:sp>
        <p:nvSpPr>
          <p:cNvPr id="4" name="Slide Number Placeholder 3"/>
          <p:cNvSpPr>
            <a:spLocks noGrp="1"/>
          </p:cNvSpPr>
          <p:nvPr>
            <p:ph type="sldNum" sz="quarter" idx="5"/>
          </p:nvPr>
        </p:nvSpPr>
        <p:spPr/>
        <p:txBody>
          <a:bodyPr/>
          <a:lstStyle/>
          <a:p>
            <a:fld id="{5BC6BE00-B7BF-4423-A8A5-9023A0A3448F}" type="slidenum">
              <a:rPr lang="en-US" smtClean="0"/>
              <a:pPr/>
              <a:t>11</a:t>
            </a:fld>
            <a:endParaRPr lang="en-US"/>
          </a:p>
        </p:txBody>
      </p:sp>
    </p:spTree>
    <p:extLst>
      <p:ext uri="{BB962C8B-B14F-4D97-AF65-F5344CB8AC3E}">
        <p14:creationId xmlns:p14="http://schemas.microsoft.com/office/powerpoint/2010/main" val="359690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Opportunity to volunteer instead or in addition to LOSS</a:t>
            </a:r>
          </a:p>
        </p:txBody>
      </p:sp>
      <p:sp>
        <p:nvSpPr>
          <p:cNvPr id="4" name="Slide Number Placeholder 3"/>
          <p:cNvSpPr>
            <a:spLocks noGrp="1"/>
          </p:cNvSpPr>
          <p:nvPr>
            <p:ph type="sldNum" sz="quarter" idx="5"/>
          </p:nvPr>
        </p:nvSpPr>
        <p:spPr/>
        <p:txBody>
          <a:bodyPr/>
          <a:lstStyle/>
          <a:p>
            <a:fld id="{5BC6BE00-B7BF-4423-A8A5-9023A0A3448F}" type="slidenum">
              <a:rPr lang="en-US" smtClean="0"/>
              <a:pPr/>
              <a:t>16</a:t>
            </a:fld>
            <a:endParaRPr lang="en-US"/>
          </a:p>
        </p:txBody>
      </p:sp>
    </p:spTree>
    <p:extLst>
      <p:ext uri="{BB962C8B-B14F-4D97-AF65-F5344CB8AC3E}">
        <p14:creationId xmlns:p14="http://schemas.microsoft.com/office/powerpoint/2010/main" val="4282785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C6BE00-B7BF-4423-A8A5-9023A0A3448F}" type="slidenum">
              <a:rPr lang="en-US" smtClean="0"/>
              <a:pPr/>
              <a:t>17</a:t>
            </a:fld>
            <a:endParaRPr lang="en-US"/>
          </a:p>
        </p:txBody>
      </p:sp>
    </p:spTree>
    <p:extLst>
      <p:ext uri="{BB962C8B-B14F-4D97-AF65-F5344CB8AC3E}">
        <p14:creationId xmlns:p14="http://schemas.microsoft.com/office/powerpoint/2010/main" val="2930237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491558" y="-37765"/>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2"/>
            <a:ext cx="3505200" cy="1774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29399" y="2184040"/>
            <a:ext cx="3313355" cy="1702160"/>
          </a:xfrm>
        </p:spPr>
        <p:txBody>
          <a:bodyPr>
            <a:normAutofit/>
          </a:bodyPr>
          <a:lstStyle>
            <a:lvl1pPr>
              <a:defRPr sz="3600" b="0">
                <a:solidFill>
                  <a:srgbClr val="0063A6"/>
                </a:solidFill>
              </a:defRPr>
            </a:lvl1pPr>
          </a:lstStyle>
          <a:p>
            <a:r>
              <a:rPr lang="en-US" dirty="0"/>
              <a:t>Click to edit Master title style</a:t>
            </a:r>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4650889" y="6088284"/>
            <a:ext cx="3505200" cy="81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15000" y="1154409"/>
            <a:ext cx="2323523" cy="48794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1043492" y="2021196"/>
            <a:ext cx="6777317" cy="34652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2438400" y="6492875"/>
            <a:ext cx="3502152" cy="365125"/>
          </a:xfrm>
        </p:spPr>
        <p:txBody>
          <a:bodyPr/>
          <a:lstStyle/>
          <a:p>
            <a:r>
              <a:rPr lang="en-US"/>
              <a:t>Footer with date and who presented to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1"/>
          </p:nvPr>
        </p:nvSpPr>
        <p:spPr/>
        <p:txBody>
          <a:bodyPr/>
          <a:lstStyle/>
          <a:p>
            <a:r>
              <a:rPr lang="en-US"/>
              <a:t>Footer with date and who presented to</a:t>
            </a: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Footer with date and who presented to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Footer with date and who presented to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Footer with date and who presented to</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83569" y="333486"/>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838200"/>
            <a:ext cx="7024744" cy="72493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43492" y="1828800"/>
            <a:ext cx="6777317" cy="416329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388569" y="6492875"/>
            <a:ext cx="3502152" cy="365125"/>
          </a:xfrm>
          <a:prstGeom prst="rect">
            <a:avLst/>
          </a:prstGeom>
        </p:spPr>
        <p:txBody>
          <a:bodyPr vert="horz" lIns="91440" tIns="45720" rIns="91440" bIns="45720" rtlCol="0" anchor="ctr"/>
          <a:lstStyle>
            <a:lvl1pPr algn="r">
              <a:defRPr sz="1200">
                <a:solidFill>
                  <a:schemeClr val="tx1"/>
                </a:solidFill>
              </a:defRPr>
            </a:lvl1pPr>
          </a:lstStyle>
          <a:p>
            <a:r>
              <a:rPr lang="en-US" dirty="0"/>
              <a:t>Footer with date and who presented to</a:t>
            </a:r>
          </a:p>
        </p:txBody>
      </p:sp>
      <p:sp>
        <p:nvSpPr>
          <p:cNvPr id="48" name="Rectangle 47"/>
          <p:cNvSpPr/>
          <p:nvPr userDrawn="1"/>
        </p:nvSpPr>
        <p:spPr>
          <a:xfrm>
            <a:off x="5945900" y="6324600"/>
            <a:ext cx="2285104" cy="5609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072452" y="6400800"/>
            <a:ext cx="2032000" cy="42672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Lst>
  <p:hf sldNum="0" hdr="0" dt="0"/>
  <p:txStyles>
    <p:titleStyle>
      <a:lvl1pPr algn="l" defTabSz="914400" rtl="0" eaLnBrk="1" latinLnBrk="0" hangingPunct="1">
        <a:spcBef>
          <a:spcPct val="0"/>
        </a:spcBef>
        <a:buNone/>
        <a:defRPr sz="4000" kern="1200">
          <a:solidFill>
            <a:srgbClr val="0070C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gFBSjQknmlw&amp;t=8s" TargetMode="External"/><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forms.gle/BkexMLXuiLnH4z9Y8" TargetMode="External"/><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pos.li/2h1q4e"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google.com/search?q=helena+vet+center&amp;rlz=1C1GCEU_enUS840US840&amp;oq=helena+vet+cen&amp;aqs=chrome.0.0i355i512j46i175i199i512j69i57j0i22i30j0i390l2.3720j0j7&amp;sourceid=chrome&amp;ie=UTF-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3FB09-2540-6413-E6E1-2FF4FD98F493}"/>
              </a:ext>
            </a:extLst>
          </p:cNvPr>
          <p:cNvSpPr>
            <a:spLocks noGrp="1"/>
          </p:cNvSpPr>
          <p:nvPr>
            <p:ph type="ctrTitle"/>
          </p:nvPr>
        </p:nvSpPr>
        <p:spPr>
          <a:xfrm>
            <a:off x="4733365" y="2577920"/>
            <a:ext cx="3424001" cy="1702160"/>
          </a:xfrm>
        </p:spPr>
        <p:txBody>
          <a:bodyPr anchor="ctr">
            <a:normAutofit/>
          </a:bodyPr>
          <a:lstStyle/>
          <a:p>
            <a:r>
              <a:rPr lang="en-US" sz="2800" dirty="0"/>
              <a:t>LOSS Team Volunteer Information Session</a:t>
            </a:r>
          </a:p>
        </p:txBody>
      </p:sp>
      <p:sp>
        <p:nvSpPr>
          <p:cNvPr id="3" name="Subtitle 2">
            <a:extLst>
              <a:ext uri="{FF2B5EF4-FFF2-40B4-BE49-F238E27FC236}">
                <a16:creationId xmlns:a16="http://schemas.microsoft.com/office/drawing/2014/main" id="{3D43366C-F31B-3D4E-9A4B-D5C52742AA0F}"/>
              </a:ext>
            </a:extLst>
          </p:cNvPr>
          <p:cNvSpPr>
            <a:spLocks noGrp="1"/>
          </p:cNvSpPr>
          <p:nvPr>
            <p:ph type="subTitle" idx="1"/>
          </p:nvPr>
        </p:nvSpPr>
        <p:spPr>
          <a:xfrm>
            <a:off x="4733365" y="4421080"/>
            <a:ext cx="3309803" cy="1522520"/>
          </a:xfrm>
        </p:spPr>
        <p:txBody>
          <a:bodyPr>
            <a:normAutofit/>
          </a:bodyPr>
          <a:lstStyle/>
          <a:p>
            <a:r>
              <a:rPr lang="en-US"/>
              <a:t>Suicide </a:t>
            </a:r>
            <a:r>
              <a:rPr lang="en-US" dirty="0"/>
              <a:t>Prevention Program</a:t>
            </a:r>
          </a:p>
          <a:p>
            <a:r>
              <a:rPr lang="en-US" dirty="0"/>
              <a:t>Lewis and Clark Public Health</a:t>
            </a:r>
          </a:p>
        </p:txBody>
      </p:sp>
      <p:pic>
        <p:nvPicPr>
          <p:cNvPr id="5" name="Picture 4">
            <a:extLst>
              <a:ext uri="{FF2B5EF4-FFF2-40B4-BE49-F238E27FC236}">
                <a16:creationId xmlns:a16="http://schemas.microsoft.com/office/drawing/2014/main" id="{7CA3CAD9-B326-FA67-08A2-6BC0674733DE}"/>
              </a:ext>
            </a:extLst>
          </p:cNvPr>
          <p:cNvPicPr>
            <a:picLocks noChangeAspect="1"/>
          </p:cNvPicPr>
          <p:nvPr/>
        </p:nvPicPr>
        <p:blipFill>
          <a:blip r:embed="rId2"/>
          <a:stretch>
            <a:fillRect/>
          </a:stretch>
        </p:blipFill>
        <p:spPr>
          <a:xfrm>
            <a:off x="155072" y="1066800"/>
            <a:ext cx="4340728" cy="3993226"/>
          </a:xfrm>
          <a:prstGeom prst="rect">
            <a:avLst/>
          </a:prstGeom>
        </p:spPr>
      </p:pic>
    </p:spTree>
    <p:extLst>
      <p:ext uri="{BB962C8B-B14F-4D97-AF65-F5344CB8AC3E}">
        <p14:creationId xmlns:p14="http://schemas.microsoft.com/office/powerpoint/2010/main" val="128864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304800"/>
            <a:ext cx="8915400" cy="1143000"/>
          </a:xfrm>
        </p:spPr>
        <p:txBody>
          <a:bodyPr/>
          <a:lstStyle/>
          <a:p>
            <a:pPr algn="ctr">
              <a:lnSpc>
                <a:spcPct val="100000"/>
              </a:lnSpc>
              <a:defRPr/>
            </a:pPr>
            <a:r>
              <a:rPr sz="4400" b="1" u="sng" dirty="0">
                <a:solidFill>
                  <a:schemeClr val="accent1">
                    <a:lumMod val="75000"/>
                  </a:schemeClr>
                </a:solidFill>
                <a:effectLst/>
                <a:latin typeface="+mj-lt"/>
              </a:rPr>
              <a:t>Suicide </a:t>
            </a:r>
            <a:r>
              <a:rPr lang="en-US" sz="4400" b="1" u="sng" dirty="0">
                <a:solidFill>
                  <a:schemeClr val="accent1">
                    <a:lumMod val="75000"/>
                  </a:schemeClr>
                </a:solidFill>
                <a:effectLst/>
                <a:latin typeface="+mj-lt"/>
              </a:rPr>
              <a:t>Language</a:t>
            </a:r>
            <a:br>
              <a:rPr dirty="0">
                <a:solidFill>
                  <a:srgbClr val="FFFFFF"/>
                </a:solidFill>
                <a:effectLst/>
                <a:latin typeface="+mj-lt"/>
              </a:rPr>
            </a:br>
            <a:endParaRPr sz="1600" dirty="0">
              <a:effectLst/>
              <a:latin typeface="+mj-lt"/>
            </a:endParaRPr>
          </a:p>
        </p:txBody>
      </p:sp>
      <p:sp>
        <p:nvSpPr>
          <p:cNvPr id="6147" name="Rectangle 3"/>
          <p:cNvSpPr>
            <a:spLocks noGrp="1" noChangeArrowheads="1"/>
          </p:cNvSpPr>
          <p:nvPr>
            <p:ph idx="1"/>
          </p:nvPr>
        </p:nvSpPr>
        <p:spPr>
          <a:xfrm>
            <a:off x="533400" y="1295400"/>
            <a:ext cx="8483600" cy="4813300"/>
          </a:xfrm>
        </p:spPr>
        <p:txBody>
          <a:bodyPr>
            <a:normAutofit/>
          </a:bodyPr>
          <a:lstStyle/>
          <a:p>
            <a:pPr marL="466725" lvl="1" indent="-292100">
              <a:spcBef>
                <a:spcPct val="0"/>
              </a:spcBef>
              <a:buClr>
                <a:schemeClr val="accent1">
                  <a:lumMod val="75000"/>
                </a:schemeClr>
              </a:buClr>
              <a:buFont typeface="Wingdings" pitchFamily="2" charset="2"/>
              <a:buChar char="v"/>
              <a:tabLst>
                <a:tab pos="461963" algn="l"/>
              </a:tabLst>
            </a:pPr>
            <a:endParaRPr lang="en-US" dirty="0">
              <a:solidFill>
                <a:schemeClr val="tx1"/>
              </a:solidFill>
            </a:endParaRPr>
          </a:p>
          <a:p>
            <a:pPr marL="517525" lvl="1" indent="-342900">
              <a:spcBef>
                <a:spcPct val="0"/>
              </a:spcBef>
              <a:buClr>
                <a:schemeClr val="accent1">
                  <a:lumMod val="75000"/>
                </a:schemeClr>
              </a:buClr>
              <a:buFont typeface="Wingdings" panose="05000000000000000000" pitchFamily="2" charset="2"/>
              <a:buChar char="v"/>
              <a:tabLst>
                <a:tab pos="461963" algn="l"/>
              </a:tabLst>
            </a:pPr>
            <a:r>
              <a:rPr lang="en-US" sz="2000" dirty="0">
                <a:solidFill>
                  <a:schemeClr val="tx1"/>
                </a:solidFill>
              </a:rPr>
              <a:t>Talking about mental health and suicide are important to destigmatize these topics</a:t>
            </a:r>
          </a:p>
          <a:p>
            <a:pPr marL="517525" lvl="1" indent="-342900">
              <a:spcBef>
                <a:spcPct val="0"/>
              </a:spcBef>
              <a:buClr>
                <a:schemeClr val="accent1">
                  <a:lumMod val="75000"/>
                </a:schemeClr>
              </a:buClr>
              <a:buFont typeface="Wingdings" panose="05000000000000000000" pitchFamily="2" charset="2"/>
              <a:buChar char="v"/>
              <a:tabLst>
                <a:tab pos="461963" algn="l"/>
              </a:tabLst>
            </a:pPr>
            <a:endParaRPr lang="en-US" sz="2000" dirty="0">
              <a:solidFill>
                <a:schemeClr val="tx1"/>
              </a:solidFill>
            </a:endParaRPr>
          </a:p>
          <a:p>
            <a:pPr marL="517525" lvl="1" indent="-342900">
              <a:spcBef>
                <a:spcPct val="0"/>
              </a:spcBef>
              <a:buClr>
                <a:schemeClr val="accent1">
                  <a:lumMod val="75000"/>
                </a:schemeClr>
              </a:buClr>
              <a:buFont typeface="Wingdings" panose="05000000000000000000" pitchFamily="2" charset="2"/>
              <a:buChar char="v"/>
              <a:tabLst>
                <a:tab pos="461963" algn="l"/>
              </a:tabLst>
            </a:pPr>
            <a:r>
              <a:rPr lang="en-US" sz="2000" dirty="0">
                <a:solidFill>
                  <a:schemeClr val="tx1"/>
                </a:solidFill>
              </a:rPr>
              <a:t>How we talk about it can add or decrease stigma</a:t>
            </a:r>
          </a:p>
          <a:p>
            <a:pPr marL="517525" lvl="1" indent="-342900">
              <a:spcBef>
                <a:spcPct val="0"/>
              </a:spcBef>
              <a:buClr>
                <a:schemeClr val="accent1">
                  <a:lumMod val="75000"/>
                </a:schemeClr>
              </a:buClr>
              <a:buFont typeface="Wingdings" panose="05000000000000000000" pitchFamily="2" charset="2"/>
              <a:buChar char="v"/>
              <a:tabLst>
                <a:tab pos="461963" algn="l"/>
              </a:tabLst>
            </a:pPr>
            <a:endParaRPr lang="en-US" sz="2000" dirty="0">
              <a:solidFill>
                <a:schemeClr val="tx1"/>
              </a:solidFill>
            </a:endParaRPr>
          </a:p>
          <a:p>
            <a:pPr marL="174625" lvl="1" indent="0">
              <a:spcBef>
                <a:spcPct val="0"/>
              </a:spcBef>
              <a:buClr>
                <a:schemeClr val="accent1">
                  <a:lumMod val="75000"/>
                </a:schemeClr>
              </a:buClr>
              <a:buNone/>
              <a:tabLst>
                <a:tab pos="461963" algn="l"/>
              </a:tabLst>
            </a:pPr>
            <a:r>
              <a:rPr lang="en-US" sz="2000" b="1" dirty="0">
                <a:solidFill>
                  <a:schemeClr val="tx1"/>
                </a:solidFill>
              </a:rPr>
              <a:t>Avoid:</a:t>
            </a:r>
          </a:p>
          <a:p>
            <a:pPr marL="174625" lvl="1" indent="0">
              <a:spcBef>
                <a:spcPct val="0"/>
              </a:spcBef>
              <a:buClr>
                <a:schemeClr val="accent1">
                  <a:lumMod val="75000"/>
                </a:schemeClr>
              </a:buClr>
              <a:buNone/>
              <a:tabLst>
                <a:tab pos="461963" algn="l"/>
              </a:tabLst>
            </a:pPr>
            <a:endParaRPr lang="en-US" sz="2000" b="1" dirty="0">
              <a:solidFill>
                <a:schemeClr val="tx1"/>
              </a:solidFill>
            </a:endParaRPr>
          </a:p>
          <a:p>
            <a:pPr marL="517525" lvl="1" indent="-342900">
              <a:spcBef>
                <a:spcPct val="0"/>
              </a:spcBef>
              <a:buClr>
                <a:schemeClr val="accent1">
                  <a:lumMod val="75000"/>
                </a:schemeClr>
              </a:buClr>
              <a:buFont typeface="Wingdings" panose="05000000000000000000" pitchFamily="2" charset="2"/>
              <a:buChar char="v"/>
              <a:tabLst>
                <a:tab pos="461963" algn="l"/>
              </a:tabLst>
            </a:pPr>
            <a:r>
              <a:rPr lang="en-US" sz="2000" dirty="0">
                <a:solidFill>
                  <a:schemeClr val="tx1"/>
                </a:solidFill>
              </a:rPr>
              <a:t>Commit </a:t>
            </a:r>
          </a:p>
          <a:p>
            <a:pPr marL="174625" lvl="1" indent="0">
              <a:spcBef>
                <a:spcPct val="0"/>
              </a:spcBef>
              <a:buClr>
                <a:schemeClr val="accent1">
                  <a:lumMod val="75000"/>
                </a:schemeClr>
              </a:buClr>
              <a:buNone/>
              <a:tabLst>
                <a:tab pos="461963" algn="l"/>
              </a:tabLst>
            </a:pPr>
            <a:endParaRPr lang="en-US" sz="2000" dirty="0">
              <a:solidFill>
                <a:schemeClr val="tx1"/>
              </a:solidFill>
            </a:endParaRPr>
          </a:p>
          <a:p>
            <a:pPr marL="517525" lvl="1" indent="-342900">
              <a:spcBef>
                <a:spcPct val="0"/>
              </a:spcBef>
              <a:buClr>
                <a:schemeClr val="accent1">
                  <a:lumMod val="75000"/>
                </a:schemeClr>
              </a:buClr>
              <a:buFont typeface="Wingdings" panose="05000000000000000000" pitchFamily="2" charset="2"/>
              <a:buChar char="v"/>
              <a:tabLst>
                <a:tab pos="461963" algn="l"/>
              </a:tabLst>
            </a:pPr>
            <a:r>
              <a:rPr lang="en-US" sz="2000" dirty="0">
                <a:solidFill>
                  <a:schemeClr val="tx1"/>
                </a:solidFill>
              </a:rPr>
              <a:t>Success/unsuccessful</a:t>
            </a:r>
          </a:p>
          <a:p>
            <a:pPr marL="466725" lvl="1" indent="-292100" eaLnBrk="1" hangingPunct="1">
              <a:spcBef>
                <a:spcPct val="0"/>
              </a:spcBef>
              <a:buClr>
                <a:schemeClr val="accent1">
                  <a:lumMod val="75000"/>
                </a:schemeClr>
              </a:buClr>
              <a:buFont typeface="Wingdings" pitchFamily="2" charset="2"/>
              <a:buChar char="v"/>
              <a:tabLst>
                <a:tab pos="461963" algn="l"/>
              </a:tabLst>
            </a:pPr>
            <a:endParaRPr lang="en-US" sz="2000" dirty="0">
              <a:solidFill>
                <a:schemeClr val="tx1"/>
              </a:solidFill>
            </a:endParaRPr>
          </a:p>
          <a:p>
            <a:pPr marL="466725" lvl="1" indent="-292100" eaLnBrk="1" hangingPunct="1">
              <a:spcBef>
                <a:spcPct val="0"/>
              </a:spcBef>
              <a:buClr>
                <a:schemeClr val="accent1">
                  <a:lumMod val="75000"/>
                </a:schemeClr>
              </a:buClr>
              <a:buFontTx/>
              <a:buNone/>
              <a:tabLst>
                <a:tab pos="461963" algn="l"/>
              </a:tabLst>
            </a:pPr>
            <a:endParaRPr lang="en-US" dirty="0">
              <a:solidFill>
                <a:schemeClr val="accent1">
                  <a:lumMod val="75000"/>
                </a:schemeClr>
              </a:solidFill>
            </a:endParaRPr>
          </a:p>
          <a:p>
            <a:pPr marL="466725" lvl="1" indent="-292100" eaLnBrk="1" hangingPunct="1">
              <a:spcBef>
                <a:spcPct val="0"/>
              </a:spcBef>
              <a:buClr>
                <a:schemeClr val="accent1">
                  <a:lumMod val="75000"/>
                </a:schemeClr>
              </a:buClr>
              <a:buFont typeface="Wingdings" pitchFamily="2" charset="2"/>
              <a:buNone/>
              <a:tabLst>
                <a:tab pos="461963" algn="l"/>
              </a:tabLst>
            </a:pPr>
            <a:endParaRPr lang="en-US" dirty="0">
              <a:solidFill>
                <a:schemeClr val="accent1">
                  <a:lumMod val="75000"/>
                </a:schemeClr>
              </a:solidFill>
            </a:endParaRPr>
          </a:p>
        </p:txBody>
      </p:sp>
      <p:pic>
        <p:nvPicPr>
          <p:cNvPr id="4" name="Picture 3" descr="A group of people standing in front of a logo&#10;&#10;Description automatically generated with low confidence">
            <a:extLst>
              <a:ext uri="{FF2B5EF4-FFF2-40B4-BE49-F238E27FC236}">
                <a16:creationId xmlns:a16="http://schemas.microsoft.com/office/drawing/2014/main" id="{589DAE8D-7948-4FF3-8F91-59558B4A79F4}"/>
              </a:ext>
            </a:extLst>
          </p:cNvPr>
          <p:cNvPicPr>
            <a:picLocks noChangeAspect="1"/>
          </p:cNvPicPr>
          <p:nvPr/>
        </p:nvPicPr>
        <p:blipFill rotWithShape="1">
          <a:blip r:embed="rId3">
            <a:extLst>
              <a:ext uri="{28A0092B-C50C-407E-A947-70E740481C1C}">
                <a14:useLocalDpi xmlns:a14="http://schemas.microsoft.com/office/drawing/2010/main" val="0"/>
              </a:ext>
            </a:extLst>
          </a:blip>
          <a:srcRect l="-1" r="18000"/>
          <a:stretch/>
        </p:blipFill>
        <p:spPr>
          <a:xfrm>
            <a:off x="2438400" y="3467100"/>
            <a:ext cx="6248400" cy="2857500"/>
          </a:xfrm>
          <a:prstGeom prst="rect">
            <a:avLst/>
          </a:prstGeom>
        </p:spPr>
      </p:pic>
    </p:spTree>
    <p:extLst>
      <p:ext uri="{BB962C8B-B14F-4D97-AF65-F5344CB8AC3E}">
        <p14:creationId xmlns:p14="http://schemas.microsoft.com/office/powerpoint/2010/main" val="377605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strVal val="#ppt_w*0.70"/>
                                          </p:val>
                                        </p:tav>
                                        <p:tav tm="100000">
                                          <p:val>
                                            <p:strVal val="#ppt_w"/>
                                          </p:val>
                                        </p:tav>
                                      </p:tavLst>
                                    </p:anim>
                                    <p:anim calcmode="lin" valueType="num">
                                      <p:cBhvr>
                                        <p:cTn id="8" dur="500" fill="hold"/>
                                        <p:tgtEl>
                                          <p:spTgt spid="6146"/>
                                        </p:tgtEl>
                                        <p:attrNameLst>
                                          <p:attrName>ppt_h</p:attrName>
                                        </p:attrNameLst>
                                      </p:cBhvr>
                                      <p:tavLst>
                                        <p:tav tm="0">
                                          <p:val>
                                            <p:strVal val="#ppt_h"/>
                                          </p:val>
                                        </p:tav>
                                        <p:tav tm="100000">
                                          <p:val>
                                            <p:strVal val="#ppt_h"/>
                                          </p:val>
                                        </p:tav>
                                      </p:tavLst>
                                    </p:anim>
                                    <p:animEffect transition="in" filter="fade">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BA1FD-3AA8-4FC6-8A7D-4DD617DD0643}"/>
              </a:ext>
            </a:extLst>
          </p:cNvPr>
          <p:cNvSpPr>
            <a:spLocks noGrp="1"/>
          </p:cNvSpPr>
          <p:nvPr>
            <p:ph type="title"/>
          </p:nvPr>
        </p:nvSpPr>
        <p:spPr>
          <a:xfrm>
            <a:off x="1059628" y="533400"/>
            <a:ext cx="7024744" cy="724936"/>
          </a:xfrm>
        </p:spPr>
        <p:txBody>
          <a:bodyPr anchor="b">
            <a:normAutofit/>
          </a:bodyPr>
          <a:lstStyle/>
          <a:p>
            <a:pPr algn="ctr"/>
            <a:r>
              <a:rPr lang="en-US" dirty="0"/>
              <a:t>What is a LOSS Team?	</a:t>
            </a:r>
          </a:p>
        </p:txBody>
      </p:sp>
      <p:sp>
        <p:nvSpPr>
          <p:cNvPr id="3" name="Content Placeholder 2">
            <a:extLst>
              <a:ext uri="{FF2B5EF4-FFF2-40B4-BE49-F238E27FC236}">
                <a16:creationId xmlns:a16="http://schemas.microsoft.com/office/drawing/2014/main" id="{8F1D22D3-A97C-4975-8264-8444582B5FEA}"/>
              </a:ext>
            </a:extLst>
          </p:cNvPr>
          <p:cNvSpPr>
            <a:spLocks noGrp="1"/>
          </p:cNvSpPr>
          <p:nvPr>
            <p:ph sz="quarter" idx="13"/>
          </p:nvPr>
        </p:nvSpPr>
        <p:spPr>
          <a:xfrm>
            <a:off x="4856282" y="1371600"/>
            <a:ext cx="3754318" cy="4709915"/>
          </a:xfrm>
        </p:spPr>
        <p:txBody>
          <a:bodyPr>
            <a:normAutofit fontScale="92500" lnSpcReduction="10000"/>
          </a:bodyPr>
          <a:lstStyle/>
          <a:p>
            <a:pPr>
              <a:lnSpc>
                <a:spcPct val="90000"/>
              </a:lnSpc>
            </a:pPr>
            <a:r>
              <a:rPr lang="en-US" sz="1600" b="0" i="0" dirty="0">
                <a:effectLst/>
              </a:rPr>
              <a:t>Local Outreach to Suicide Survivors (LOSS) Team</a:t>
            </a:r>
          </a:p>
          <a:p>
            <a:pPr marL="68580" indent="0">
              <a:lnSpc>
                <a:spcPct val="90000"/>
              </a:lnSpc>
              <a:buNone/>
            </a:pPr>
            <a:endParaRPr lang="en-US" sz="1600" b="0" i="0" dirty="0">
              <a:effectLst/>
            </a:endParaRPr>
          </a:p>
          <a:p>
            <a:pPr>
              <a:lnSpc>
                <a:spcPct val="90000"/>
              </a:lnSpc>
            </a:pPr>
            <a:r>
              <a:rPr lang="en-US" sz="1600" dirty="0"/>
              <a:t>Teams go to the scene of confirmed suicides following notification from law enforcement or the Coroner’s Office</a:t>
            </a:r>
          </a:p>
          <a:p>
            <a:pPr marL="68580" indent="0">
              <a:lnSpc>
                <a:spcPct val="90000"/>
              </a:lnSpc>
              <a:buNone/>
            </a:pPr>
            <a:endParaRPr lang="en-US" sz="1600" dirty="0"/>
          </a:p>
          <a:p>
            <a:pPr>
              <a:lnSpc>
                <a:spcPct val="90000"/>
              </a:lnSpc>
            </a:pPr>
            <a:r>
              <a:rPr lang="en-US" sz="1600" dirty="0"/>
              <a:t>Made up of community members who have lost a loved one to suicide &amp; behavioral health professionals </a:t>
            </a:r>
          </a:p>
          <a:p>
            <a:pPr>
              <a:lnSpc>
                <a:spcPct val="90000"/>
              </a:lnSpc>
            </a:pPr>
            <a:endParaRPr lang="en-US" sz="1600" dirty="0"/>
          </a:p>
          <a:p>
            <a:pPr>
              <a:lnSpc>
                <a:spcPct val="90000"/>
              </a:lnSpc>
            </a:pPr>
            <a:endParaRPr lang="en-US" sz="1600" b="0" i="0" dirty="0">
              <a:effectLst/>
            </a:endParaRPr>
          </a:p>
          <a:p>
            <a:pPr marL="68580" indent="0">
              <a:lnSpc>
                <a:spcPct val="90000"/>
              </a:lnSpc>
              <a:buNone/>
            </a:pPr>
            <a:r>
              <a:rPr lang="en-US" sz="1600" b="0" i="0" dirty="0">
                <a:effectLst/>
              </a:rPr>
              <a:t> </a:t>
            </a:r>
            <a:r>
              <a:rPr lang="en-US" sz="1600" b="1" i="0" dirty="0">
                <a:effectLst/>
              </a:rPr>
              <a:t>They provide:</a:t>
            </a:r>
          </a:p>
          <a:p>
            <a:pPr>
              <a:lnSpc>
                <a:spcPct val="90000"/>
              </a:lnSpc>
            </a:pPr>
            <a:endParaRPr lang="en-US" sz="1600" b="0" i="0" dirty="0">
              <a:effectLst/>
            </a:endParaRPr>
          </a:p>
          <a:p>
            <a:pPr lvl="1">
              <a:lnSpc>
                <a:spcPct val="90000"/>
              </a:lnSpc>
            </a:pPr>
            <a:r>
              <a:rPr lang="en-US" sz="1600" b="0" i="0" dirty="0">
                <a:effectLst/>
              </a:rPr>
              <a:t>Support peer survivors. “I lost someone too.”</a:t>
            </a:r>
          </a:p>
          <a:p>
            <a:pPr marL="365760" lvl="1" indent="0">
              <a:lnSpc>
                <a:spcPct val="90000"/>
              </a:lnSpc>
              <a:buNone/>
            </a:pPr>
            <a:endParaRPr lang="en-US" sz="1600" b="0" i="0" dirty="0">
              <a:effectLst/>
            </a:endParaRPr>
          </a:p>
          <a:p>
            <a:pPr lvl="1">
              <a:lnSpc>
                <a:spcPct val="90000"/>
              </a:lnSpc>
            </a:pPr>
            <a:r>
              <a:rPr lang="en-US" sz="1600" b="0" i="0" dirty="0">
                <a:effectLst/>
              </a:rPr>
              <a:t>Hope for life after loss. “You won’t always feel this way”</a:t>
            </a:r>
          </a:p>
          <a:p>
            <a:pPr lvl="1">
              <a:lnSpc>
                <a:spcPct val="90000"/>
              </a:lnSpc>
            </a:pPr>
            <a:endParaRPr lang="en-US" sz="1600" b="0" i="0" dirty="0">
              <a:effectLst/>
            </a:endParaRPr>
          </a:p>
          <a:p>
            <a:pPr lvl="1">
              <a:lnSpc>
                <a:spcPct val="90000"/>
              </a:lnSpc>
            </a:pPr>
            <a:r>
              <a:rPr lang="en-US" sz="1600" dirty="0"/>
              <a:t>R</a:t>
            </a:r>
            <a:r>
              <a:rPr lang="en-US" sz="1600" b="0" i="0" dirty="0">
                <a:effectLst/>
              </a:rPr>
              <a:t>esources to stabilize, process and eventually grow. </a:t>
            </a:r>
          </a:p>
          <a:p>
            <a:pPr lvl="1">
              <a:lnSpc>
                <a:spcPct val="90000"/>
              </a:lnSpc>
            </a:pPr>
            <a:endParaRPr lang="en-US" sz="1600" b="0" i="0" dirty="0">
              <a:effectLst/>
            </a:endParaRPr>
          </a:p>
          <a:p>
            <a:pPr marL="68580" indent="0">
              <a:lnSpc>
                <a:spcPct val="90000"/>
              </a:lnSpc>
              <a:buNone/>
            </a:pPr>
            <a:endParaRPr lang="en-US" sz="1600" b="0" i="0" dirty="0">
              <a:effectLst/>
            </a:endParaRPr>
          </a:p>
          <a:p>
            <a:pPr>
              <a:lnSpc>
                <a:spcPct val="90000"/>
              </a:lnSpc>
            </a:pPr>
            <a:endParaRPr lang="en-US" sz="1600" b="0" i="0" dirty="0">
              <a:effectLst/>
            </a:endParaRPr>
          </a:p>
          <a:p>
            <a:pPr>
              <a:lnSpc>
                <a:spcPct val="90000"/>
              </a:lnSpc>
            </a:pPr>
            <a:endParaRPr lang="en-US" sz="1600" b="0" i="0" dirty="0">
              <a:effectLst/>
            </a:endParaRPr>
          </a:p>
          <a:p>
            <a:pPr marL="68580" indent="0">
              <a:lnSpc>
                <a:spcPct val="90000"/>
              </a:lnSpc>
              <a:buNone/>
            </a:pPr>
            <a:endParaRPr lang="en-US" sz="1300" b="0" i="0" dirty="0">
              <a:effectLst/>
            </a:endParaRPr>
          </a:p>
          <a:p>
            <a:pPr>
              <a:lnSpc>
                <a:spcPct val="90000"/>
              </a:lnSpc>
            </a:pPr>
            <a:endParaRPr lang="en-US" sz="1300" b="0" i="0" dirty="0">
              <a:effectLst/>
            </a:endParaRPr>
          </a:p>
          <a:p>
            <a:pPr>
              <a:lnSpc>
                <a:spcPct val="90000"/>
              </a:lnSpc>
            </a:pPr>
            <a:endParaRPr lang="en-US" sz="1300" b="0" i="0" dirty="0">
              <a:effectLst/>
            </a:endParaRPr>
          </a:p>
          <a:p>
            <a:pPr>
              <a:lnSpc>
                <a:spcPct val="90000"/>
              </a:lnSpc>
            </a:pPr>
            <a:endParaRPr lang="en-US" sz="1300" dirty="0"/>
          </a:p>
        </p:txBody>
      </p:sp>
      <p:pic>
        <p:nvPicPr>
          <p:cNvPr id="9" name="Picture 2" descr="We heal, not in isolation but togetherness. | Healing, Words, Togetherness">
            <a:extLst>
              <a:ext uri="{FF2B5EF4-FFF2-40B4-BE49-F238E27FC236}">
                <a16:creationId xmlns:a16="http://schemas.microsoft.com/office/drawing/2014/main" id="{AEFC14B5-749E-4D8A-A425-E58E57CADAB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 y="1524000"/>
            <a:ext cx="4170482" cy="4170482"/>
          </a:xfrm>
          <a:prstGeom prst="rect">
            <a:avLst/>
          </a:prstGeom>
          <a:solidFill>
            <a:srgbClr val="FFFFFF"/>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51775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4FF9BDCC-8494-4E3A-93D1-DAF6FF94A50C}"/>
              </a:ext>
            </a:extLst>
          </p:cNvPr>
          <p:cNvSpPr>
            <a:spLocks noGrp="1"/>
          </p:cNvSpPr>
          <p:nvPr>
            <p:ph type="title"/>
          </p:nvPr>
        </p:nvSpPr>
        <p:spPr>
          <a:xfrm>
            <a:off x="1059628" y="533400"/>
            <a:ext cx="7024744" cy="724936"/>
          </a:xfrm>
        </p:spPr>
        <p:txBody>
          <a:bodyPr/>
          <a:lstStyle/>
          <a:p>
            <a:pPr algn="ctr"/>
            <a:r>
              <a:rPr lang="en-US" dirty="0"/>
              <a:t>LOSS Team beginnings</a:t>
            </a:r>
          </a:p>
        </p:txBody>
      </p:sp>
      <p:sp>
        <p:nvSpPr>
          <p:cNvPr id="3" name="Content Placeholder 2">
            <a:extLst>
              <a:ext uri="{FF2B5EF4-FFF2-40B4-BE49-F238E27FC236}">
                <a16:creationId xmlns:a16="http://schemas.microsoft.com/office/drawing/2014/main" id="{4BB39190-48E3-485B-B495-DBC8B46FDAAD}"/>
              </a:ext>
            </a:extLst>
          </p:cNvPr>
          <p:cNvSpPr>
            <a:spLocks noGrp="1"/>
          </p:cNvSpPr>
          <p:nvPr>
            <p:ph sz="quarter" idx="14"/>
          </p:nvPr>
        </p:nvSpPr>
        <p:spPr>
          <a:xfrm>
            <a:off x="457200" y="1515056"/>
            <a:ext cx="4572000" cy="4428544"/>
          </a:xfrm>
        </p:spPr>
        <p:txBody>
          <a:bodyPr>
            <a:normAutofit lnSpcReduction="10000"/>
          </a:bodyPr>
          <a:lstStyle/>
          <a:p>
            <a:pPr>
              <a:lnSpc>
                <a:spcPct val="90000"/>
              </a:lnSpc>
            </a:pPr>
            <a:r>
              <a:rPr lang="en-US" dirty="0"/>
              <a:t>C</a:t>
            </a:r>
            <a:r>
              <a:rPr lang="en-US" b="0" i="0" dirty="0">
                <a:effectLst/>
              </a:rPr>
              <a:t>reated in 1999 by Dr. </a:t>
            </a:r>
            <a:r>
              <a:rPr lang="en-US" dirty="0"/>
              <a:t>Frank</a:t>
            </a:r>
            <a:r>
              <a:rPr lang="en-US" b="0" i="0" dirty="0">
                <a:effectLst/>
              </a:rPr>
              <a:t> Campbell</a:t>
            </a:r>
            <a:r>
              <a:rPr lang="en-US" dirty="0"/>
              <a:t> </a:t>
            </a:r>
            <a:r>
              <a:rPr lang="en-US" b="0" i="0" dirty="0">
                <a:effectLst/>
              </a:rPr>
              <a:t>to </a:t>
            </a:r>
            <a:r>
              <a:rPr lang="en-US" dirty="0"/>
              <a:t>help</a:t>
            </a:r>
            <a:r>
              <a:rPr lang="en-US" b="0" i="0" dirty="0">
                <a:effectLst/>
              </a:rPr>
              <a:t> survivors</a:t>
            </a:r>
          </a:p>
          <a:p>
            <a:pPr marL="68580" indent="0">
              <a:lnSpc>
                <a:spcPct val="90000"/>
              </a:lnSpc>
              <a:buNone/>
            </a:pPr>
            <a:endParaRPr lang="en-US" b="0" i="0" dirty="0">
              <a:effectLst/>
            </a:endParaRPr>
          </a:p>
          <a:p>
            <a:pPr>
              <a:lnSpc>
                <a:spcPct val="90000"/>
              </a:lnSpc>
            </a:pPr>
            <a:r>
              <a:rPr lang="en-US" b="0" i="0" dirty="0">
                <a:effectLst/>
              </a:rPr>
              <a:t>We are the light house in the storm, guiding ships to port</a:t>
            </a:r>
          </a:p>
          <a:p>
            <a:pPr>
              <a:lnSpc>
                <a:spcPct val="90000"/>
              </a:lnSpc>
            </a:pPr>
            <a:endParaRPr lang="en-US" b="0" i="0" dirty="0">
              <a:effectLst/>
            </a:endParaRPr>
          </a:p>
          <a:p>
            <a:pPr>
              <a:lnSpc>
                <a:spcPct val="90000"/>
              </a:lnSpc>
            </a:pPr>
            <a:r>
              <a:rPr lang="en-US" dirty="0"/>
              <a:t>Evidence-based for connecting/engaging survivors to support services quickly</a:t>
            </a:r>
            <a:endParaRPr lang="en-US" b="0" i="0" dirty="0">
              <a:effectLst/>
            </a:endParaRPr>
          </a:p>
          <a:p>
            <a:pPr>
              <a:lnSpc>
                <a:spcPct val="90000"/>
              </a:lnSpc>
            </a:pPr>
            <a:endParaRPr lang="en-US" b="0" i="0" dirty="0">
              <a:effectLst/>
            </a:endParaRPr>
          </a:p>
          <a:p>
            <a:pPr>
              <a:lnSpc>
                <a:spcPct val="90000"/>
              </a:lnSpc>
            </a:pPr>
            <a:r>
              <a:rPr lang="en-US" dirty="0"/>
              <a:t>40 teams across the U.S. &amp; several international locations</a:t>
            </a:r>
          </a:p>
          <a:p>
            <a:pPr>
              <a:lnSpc>
                <a:spcPct val="90000"/>
              </a:lnSpc>
            </a:pPr>
            <a:endParaRPr lang="en-US" dirty="0"/>
          </a:p>
          <a:p>
            <a:pPr>
              <a:lnSpc>
                <a:spcPct val="90000"/>
              </a:lnSpc>
            </a:pPr>
            <a:endParaRPr lang="en-US" dirty="0"/>
          </a:p>
          <a:p>
            <a:pPr>
              <a:lnSpc>
                <a:spcPct val="90000"/>
              </a:lnSpc>
            </a:pPr>
            <a:endParaRPr lang="en-US" sz="1700" b="0" i="0" dirty="0">
              <a:effectLst/>
            </a:endParaRPr>
          </a:p>
          <a:p>
            <a:pPr>
              <a:lnSpc>
                <a:spcPct val="90000"/>
              </a:lnSpc>
            </a:pPr>
            <a:endParaRPr lang="en-US" sz="1700" dirty="0"/>
          </a:p>
        </p:txBody>
      </p:sp>
      <p:pic>
        <p:nvPicPr>
          <p:cNvPr id="8" name="Picture 6" descr="Lighthouse storm Images, Stock Photos &amp;amp; Vectors | Shutterstock">
            <a:extLst>
              <a:ext uri="{FF2B5EF4-FFF2-40B4-BE49-F238E27FC236}">
                <a16:creationId xmlns:a16="http://schemas.microsoft.com/office/drawing/2014/main" id="{CDCA8A98-AD92-4E07-BD7A-48AEC58D03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02" r="19697" b="7419"/>
          <a:stretch/>
        </p:blipFill>
        <p:spPr bwMode="auto">
          <a:xfrm>
            <a:off x="5192274" y="1402435"/>
            <a:ext cx="3325987" cy="3855365"/>
          </a:xfrm>
          <a:prstGeom prst="rect">
            <a:avLst/>
          </a:prstGeom>
          <a:solidFill>
            <a:srgbClr val="FFFFFF"/>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5168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9B77-59E1-462D-9B24-45ADEE288A3C}"/>
              </a:ext>
            </a:extLst>
          </p:cNvPr>
          <p:cNvSpPr>
            <a:spLocks noGrp="1"/>
          </p:cNvSpPr>
          <p:nvPr>
            <p:ph type="title"/>
          </p:nvPr>
        </p:nvSpPr>
        <p:spPr>
          <a:xfrm>
            <a:off x="1059628" y="422339"/>
            <a:ext cx="7024744" cy="724936"/>
          </a:xfrm>
        </p:spPr>
        <p:txBody>
          <a:bodyPr anchor="b">
            <a:normAutofit/>
          </a:bodyPr>
          <a:lstStyle/>
          <a:p>
            <a:pPr algn="ctr"/>
            <a:r>
              <a:rPr lang="en-US" dirty="0"/>
              <a:t>Suicide loss is </a:t>
            </a:r>
            <a:r>
              <a:rPr lang="en-US" u="sng" dirty="0"/>
              <a:t>traumatic</a:t>
            </a:r>
          </a:p>
        </p:txBody>
      </p:sp>
      <p:sp>
        <p:nvSpPr>
          <p:cNvPr id="3" name="Content Placeholder 2">
            <a:extLst>
              <a:ext uri="{FF2B5EF4-FFF2-40B4-BE49-F238E27FC236}">
                <a16:creationId xmlns:a16="http://schemas.microsoft.com/office/drawing/2014/main" id="{D18BA8DE-C37D-4CC3-9D85-9BE247A38C72}"/>
              </a:ext>
            </a:extLst>
          </p:cNvPr>
          <p:cNvSpPr>
            <a:spLocks noGrp="1"/>
          </p:cNvSpPr>
          <p:nvPr>
            <p:ph sz="quarter" idx="13"/>
          </p:nvPr>
        </p:nvSpPr>
        <p:spPr>
          <a:xfrm>
            <a:off x="3429000" y="1225415"/>
            <a:ext cx="5275526" cy="5203424"/>
          </a:xfrm>
        </p:spPr>
        <p:txBody>
          <a:bodyPr>
            <a:noAutofit/>
          </a:bodyPr>
          <a:lstStyle/>
          <a:p>
            <a:pPr>
              <a:lnSpc>
                <a:spcPct val="90000"/>
              </a:lnSpc>
            </a:pPr>
            <a:r>
              <a:rPr lang="en-US" sz="1700" dirty="0"/>
              <a:t>Intense emotional pain, and shock. “Why?”</a:t>
            </a:r>
          </a:p>
          <a:p>
            <a:pPr>
              <a:lnSpc>
                <a:spcPct val="90000"/>
              </a:lnSpc>
            </a:pPr>
            <a:endParaRPr lang="en-US" sz="1700" dirty="0"/>
          </a:p>
          <a:p>
            <a:pPr>
              <a:lnSpc>
                <a:spcPct val="90000"/>
              </a:lnSpc>
            </a:pPr>
            <a:r>
              <a:rPr lang="en-US" sz="1700" dirty="0"/>
              <a:t>Whirlwind of emotions: anger, shame, grief, confusion, hopelessness, </a:t>
            </a:r>
            <a:r>
              <a:rPr lang="en-US" sz="1700" u="sng" dirty="0"/>
              <a:t>self blame</a:t>
            </a:r>
            <a:r>
              <a:rPr lang="en-US" sz="1700" dirty="0"/>
              <a:t>, denial, relief</a:t>
            </a:r>
          </a:p>
          <a:p>
            <a:pPr>
              <a:lnSpc>
                <a:spcPct val="90000"/>
              </a:lnSpc>
            </a:pPr>
            <a:endParaRPr lang="en-US" sz="1700" dirty="0"/>
          </a:p>
          <a:p>
            <a:pPr>
              <a:lnSpc>
                <a:spcPct val="90000"/>
              </a:lnSpc>
            </a:pPr>
            <a:r>
              <a:rPr lang="en-US" sz="1700" dirty="0"/>
              <a:t>What does this say about me, about my family?</a:t>
            </a:r>
          </a:p>
          <a:p>
            <a:pPr marL="68580" indent="0">
              <a:lnSpc>
                <a:spcPct val="90000"/>
              </a:lnSpc>
              <a:buNone/>
            </a:pPr>
            <a:endParaRPr lang="en-US" sz="1700" dirty="0"/>
          </a:p>
          <a:p>
            <a:pPr>
              <a:lnSpc>
                <a:spcPct val="90000"/>
              </a:lnSpc>
            </a:pPr>
            <a:r>
              <a:rPr lang="en-US" sz="1700" dirty="0"/>
              <a:t>Sometimes in such pain they want to join loved one</a:t>
            </a:r>
          </a:p>
          <a:p>
            <a:pPr marL="68580" indent="0">
              <a:lnSpc>
                <a:spcPct val="90000"/>
              </a:lnSpc>
              <a:buNone/>
            </a:pPr>
            <a:endParaRPr lang="en-US" sz="1700" dirty="0"/>
          </a:p>
          <a:p>
            <a:pPr>
              <a:lnSpc>
                <a:spcPct val="90000"/>
              </a:lnSpc>
            </a:pPr>
            <a:r>
              <a:rPr lang="en-US" sz="1700" dirty="0"/>
              <a:t>Concern about burial rights, sin and afterlife for the loved one who passed</a:t>
            </a:r>
          </a:p>
          <a:p>
            <a:pPr>
              <a:lnSpc>
                <a:spcPct val="90000"/>
              </a:lnSpc>
            </a:pPr>
            <a:endParaRPr lang="en-US" sz="1700" dirty="0"/>
          </a:p>
          <a:p>
            <a:pPr>
              <a:lnSpc>
                <a:spcPct val="90000"/>
              </a:lnSpc>
            </a:pPr>
            <a:r>
              <a:rPr lang="en-US" sz="1700" dirty="0"/>
              <a:t>Family may be shunned by church, friends or friends don’t know how to help</a:t>
            </a:r>
          </a:p>
          <a:p>
            <a:pPr>
              <a:lnSpc>
                <a:spcPct val="90000"/>
              </a:lnSpc>
            </a:pPr>
            <a:endParaRPr lang="en-US" sz="1700" dirty="0"/>
          </a:p>
          <a:p>
            <a:pPr>
              <a:lnSpc>
                <a:spcPct val="90000"/>
              </a:lnSpc>
            </a:pPr>
            <a:r>
              <a:rPr lang="en-US" sz="1700" dirty="0"/>
              <a:t>Stigma, stigma, stigma</a:t>
            </a:r>
          </a:p>
          <a:p>
            <a:pPr>
              <a:lnSpc>
                <a:spcPct val="90000"/>
              </a:lnSpc>
            </a:pPr>
            <a:endParaRPr lang="en-US" sz="1700" dirty="0"/>
          </a:p>
          <a:p>
            <a:pPr>
              <a:lnSpc>
                <a:spcPct val="90000"/>
              </a:lnSpc>
            </a:pPr>
            <a:r>
              <a:rPr lang="en-US" sz="1700" dirty="0"/>
              <a:t>Support can be hard to find</a:t>
            </a:r>
          </a:p>
          <a:p>
            <a:pPr marL="68580" indent="0">
              <a:lnSpc>
                <a:spcPct val="90000"/>
              </a:lnSpc>
              <a:buNone/>
            </a:pPr>
            <a:endParaRPr lang="en-US" sz="1800" dirty="0"/>
          </a:p>
          <a:p>
            <a:pPr>
              <a:lnSpc>
                <a:spcPct val="90000"/>
              </a:lnSpc>
            </a:pPr>
            <a:endParaRPr lang="en-US" sz="1800" dirty="0"/>
          </a:p>
        </p:txBody>
      </p:sp>
      <p:pic>
        <p:nvPicPr>
          <p:cNvPr id="1026" name="Picture 2" descr="Means Matter">
            <a:extLst>
              <a:ext uri="{FF2B5EF4-FFF2-40B4-BE49-F238E27FC236}">
                <a16:creationId xmlns:a16="http://schemas.microsoft.com/office/drawing/2014/main" id="{BDD27C3C-D68F-4873-9AFD-ECD88C2DB7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86" r="65688"/>
          <a:stretch/>
        </p:blipFill>
        <p:spPr bwMode="auto">
          <a:xfrm>
            <a:off x="609600" y="1284488"/>
            <a:ext cx="2631575" cy="2551680"/>
          </a:xfrm>
          <a:prstGeom prst="rect">
            <a:avLst/>
          </a:prstGeom>
          <a:solidFill>
            <a:srgbClr val="FFFFFF"/>
          </a:solidFill>
        </p:spPr>
      </p:pic>
      <p:pic>
        <p:nvPicPr>
          <p:cNvPr id="6" name="Picture 2" descr="Means Matter">
            <a:extLst>
              <a:ext uri="{FF2B5EF4-FFF2-40B4-BE49-F238E27FC236}">
                <a16:creationId xmlns:a16="http://schemas.microsoft.com/office/drawing/2014/main" id="{D86B48E1-06FA-A0A1-E557-2E407E4A0E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86" r="65688"/>
          <a:stretch/>
        </p:blipFill>
        <p:spPr bwMode="auto">
          <a:xfrm>
            <a:off x="609600" y="3733800"/>
            <a:ext cx="2631575" cy="2551680"/>
          </a:xfrm>
          <a:prstGeom prst="rect">
            <a:avLst/>
          </a:prstGeom>
          <a:solidFill>
            <a:srgbClr val="FFFFFF"/>
          </a:solidFill>
        </p:spPr>
      </p:pic>
    </p:spTree>
    <p:extLst>
      <p:ext uri="{BB962C8B-B14F-4D97-AF65-F5344CB8AC3E}">
        <p14:creationId xmlns:p14="http://schemas.microsoft.com/office/powerpoint/2010/main" val="39345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1000"/>
                                  </p:stCondLst>
                                  <p:childTnLst>
                                    <p:set>
                                      <p:cBhvr>
                                        <p:cTn id="6" dur="1" fill="hold">
                                          <p:stCondLst>
                                            <p:cond delay="0"/>
                                          </p:stCondLst>
                                        </p:cTn>
                                        <p:tgtEl>
                                          <p:spTgt spid="3">
                                            <p:txEl>
                                              <p:pRg st="14" end="14"/>
                                            </p:txEl>
                                          </p:spTgt>
                                        </p:tgtEl>
                                        <p:attrNameLst>
                                          <p:attrName>style.visibility</p:attrName>
                                        </p:attrNameLst>
                                      </p:cBhvr>
                                      <p:to>
                                        <p:strVal val="visible"/>
                                      </p:to>
                                    </p:set>
                                    <p:animEffect transition="in" filter="fade">
                                      <p:cBhvr>
                                        <p:cTn id="7" dur="1000"/>
                                        <p:tgtEl>
                                          <p:spTgt spid="3">
                                            <p:txEl>
                                              <p:pRg st="14" end="14"/>
                                            </p:txEl>
                                          </p:spTgt>
                                        </p:tgtEl>
                                      </p:cBhvr>
                                    </p:animEffect>
                                    <p:anim calcmode="lin" valueType="num">
                                      <p:cBhvr>
                                        <p:cTn id="8"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1672-B80C-4F91-A7CA-555FE7A20668}"/>
              </a:ext>
            </a:extLst>
          </p:cNvPr>
          <p:cNvSpPr>
            <a:spLocks noGrp="1"/>
          </p:cNvSpPr>
          <p:nvPr>
            <p:ph type="title"/>
          </p:nvPr>
        </p:nvSpPr>
        <p:spPr>
          <a:xfrm>
            <a:off x="1043490" y="646664"/>
            <a:ext cx="7024744" cy="1029736"/>
          </a:xfrm>
        </p:spPr>
        <p:txBody>
          <a:bodyPr anchor="b">
            <a:normAutofit fontScale="90000"/>
          </a:bodyPr>
          <a:lstStyle/>
          <a:p>
            <a:pPr algn="ctr"/>
            <a:r>
              <a:rPr lang="en-US" dirty="0"/>
              <a:t>Why LOSS Teams matter: Survivors need extra support</a:t>
            </a:r>
          </a:p>
        </p:txBody>
      </p:sp>
      <p:sp>
        <p:nvSpPr>
          <p:cNvPr id="4" name="Content Placeholder 3">
            <a:extLst>
              <a:ext uri="{FF2B5EF4-FFF2-40B4-BE49-F238E27FC236}">
                <a16:creationId xmlns:a16="http://schemas.microsoft.com/office/drawing/2014/main" id="{01A7F791-8DBC-46CB-BE71-D6B25AD9CB19}"/>
              </a:ext>
            </a:extLst>
          </p:cNvPr>
          <p:cNvSpPr>
            <a:spLocks noGrp="1"/>
          </p:cNvSpPr>
          <p:nvPr>
            <p:ph sz="quarter" idx="13"/>
          </p:nvPr>
        </p:nvSpPr>
        <p:spPr>
          <a:xfrm>
            <a:off x="533400" y="2057400"/>
            <a:ext cx="4038600" cy="4191000"/>
          </a:xfrm>
        </p:spPr>
        <p:txBody>
          <a:bodyPr>
            <a:normAutofit/>
          </a:bodyPr>
          <a:lstStyle/>
          <a:p>
            <a:pPr>
              <a:lnSpc>
                <a:spcPct val="90000"/>
              </a:lnSpc>
            </a:pPr>
            <a:r>
              <a:rPr lang="en-US" sz="1800" dirty="0"/>
              <a:t>Because of many of the reasons on the previous slide, they aren’t getting the help they need</a:t>
            </a:r>
          </a:p>
          <a:p>
            <a:pPr>
              <a:lnSpc>
                <a:spcPct val="90000"/>
              </a:lnSpc>
            </a:pPr>
            <a:endParaRPr lang="en-US" sz="1800" dirty="0"/>
          </a:p>
          <a:p>
            <a:pPr>
              <a:lnSpc>
                <a:spcPct val="90000"/>
              </a:lnSpc>
            </a:pPr>
            <a:r>
              <a:rPr lang="en-US" sz="1800" dirty="0"/>
              <a:t>Can get stuck in the early, most painful stages of grief</a:t>
            </a:r>
          </a:p>
          <a:p>
            <a:pPr marL="68580" indent="0">
              <a:lnSpc>
                <a:spcPct val="90000"/>
              </a:lnSpc>
              <a:buNone/>
            </a:pPr>
            <a:endParaRPr lang="en-US" sz="1800" dirty="0"/>
          </a:p>
          <a:p>
            <a:pPr lvl="1">
              <a:lnSpc>
                <a:spcPct val="90000"/>
              </a:lnSpc>
              <a:buFont typeface="Wingdings" panose="05000000000000000000" pitchFamily="2" charset="2"/>
              <a:buChar char="Ø"/>
            </a:pPr>
            <a:r>
              <a:rPr lang="en-US" sz="1800" dirty="0"/>
              <a:t>Can develop substance use, hoarding, other unhealthy behaviors to cope</a:t>
            </a:r>
          </a:p>
          <a:p>
            <a:pPr lvl="1">
              <a:lnSpc>
                <a:spcPct val="90000"/>
              </a:lnSpc>
            </a:pPr>
            <a:endParaRPr lang="en-US" sz="1800" dirty="0"/>
          </a:p>
          <a:p>
            <a:pPr lvl="1">
              <a:lnSpc>
                <a:spcPct val="90000"/>
              </a:lnSpc>
              <a:buFont typeface="Wingdings" panose="05000000000000000000" pitchFamily="2" charset="2"/>
              <a:buChar char="Ø"/>
            </a:pPr>
            <a:r>
              <a:rPr lang="en-US" sz="1800" dirty="0"/>
              <a:t>3x higher risk of suicide</a:t>
            </a:r>
          </a:p>
          <a:p>
            <a:pPr lvl="1">
              <a:lnSpc>
                <a:spcPct val="90000"/>
              </a:lnSpc>
            </a:pPr>
            <a:endParaRPr lang="en-US" sz="1500" dirty="0"/>
          </a:p>
        </p:txBody>
      </p:sp>
      <p:pic>
        <p:nvPicPr>
          <p:cNvPr id="7" name="Picture 6">
            <a:extLst>
              <a:ext uri="{FF2B5EF4-FFF2-40B4-BE49-F238E27FC236}">
                <a16:creationId xmlns:a16="http://schemas.microsoft.com/office/drawing/2014/main" id="{FFE17C19-5E96-44F4-A1E2-F1808572C2AD}"/>
              </a:ext>
            </a:extLst>
          </p:cNvPr>
          <p:cNvPicPr>
            <a:picLocks noChangeAspect="1"/>
          </p:cNvPicPr>
          <p:nvPr/>
        </p:nvPicPr>
        <p:blipFill rotWithShape="1">
          <a:blip r:embed="rId2"/>
          <a:srcRect l="21178" r="22260"/>
          <a:stretch/>
        </p:blipFill>
        <p:spPr>
          <a:xfrm>
            <a:off x="4953000" y="2037522"/>
            <a:ext cx="3429000" cy="3425301"/>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02978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3C57-9304-4E6E-8137-10E1734A5656}"/>
              </a:ext>
            </a:extLst>
          </p:cNvPr>
          <p:cNvSpPr>
            <a:spLocks noGrp="1"/>
          </p:cNvSpPr>
          <p:nvPr>
            <p:ph type="title"/>
          </p:nvPr>
        </p:nvSpPr>
        <p:spPr>
          <a:xfrm>
            <a:off x="1101857" y="533400"/>
            <a:ext cx="7024744" cy="724936"/>
          </a:xfrm>
        </p:spPr>
        <p:txBody>
          <a:bodyPr anchor="b">
            <a:normAutofit/>
          </a:bodyPr>
          <a:lstStyle/>
          <a:p>
            <a:pPr algn="ctr"/>
            <a:r>
              <a:rPr lang="en-US" dirty="0"/>
              <a:t>Postvention is prevention</a:t>
            </a:r>
          </a:p>
        </p:txBody>
      </p:sp>
      <p:sp>
        <p:nvSpPr>
          <p:cNvPr id="3" name="Content Placeholder 2">
            <a:extLst>
              <a:ext uri="{FF2B5EF4-FFF2-40B4-BE49-F238E27FC236}">
                <a16:creationId xmlns:a16="http://schemas.microsoft.com/office/drawing/2014/main" id="{BF374A31-95E4-4FA0-8988-97638290CDF4}"/>
              </a:ext>
            </a:extLst>
          </p:cNvPr>
          <p:cNvSpPr>
            <a:spLocks noGrp="1"/>
          </p:cNvSpPr>
          <p:nvPr>
            <p:ph sz="quarter" idx="13"/>
          </p:nvPr>
        </p:nvSpPr>
        <p:spPr>
          <a:xfrm>
            <a:off x="575629" y="2408935"/>
            <a:ext cx="3502152" cy="3782568"/>
          </a:xfrm>
        </p:spPr>
        <p:txBody>
          <a:bodyPr>
            <a:noAutofit/>
          </a:bodyPr>
          <a:lstStyle/>
          <a:p>
            <a:pPr>
              <a:lnSpc>
                <a:spcPct val="90000"/>
              </a:lnSpc>
            </a:pPr>
            <a:r>
              <a:rPr lang="en-US" sz="1600" dirty="0"/>
              <a:t>Reduces likelihood of suicide             contagion &amp; additional suicides</a:t>
            </a:r>
          </a:p>
          <a:p>
            <a:pPr marL="68580" indent="0">
              <a:lnSpc>
                <a:spcPct val="90000"/>
              </a:lnSpc>
              <a:buNone/>
            </a:pPr>
            <a:endParaRPr lang="en-US" sz="1600" dirty="0"/>
          </a:p>
          <a:p>
            <a:pPr>
              <a:lnSpc>
                <a:spcPct val="90000"/>
              </a:lnSpc>
            </a:pPr>
            <a:r>
              <a:rPr lang="en-US" sz="1600" dirty="0"/>
              <a:t>Mitigates the impacts of a loss </a:t>
            </a:r>
          </a:p>
          <a:p>
            <a:pPr>
              <a:lnSpc>
                <a:spcPct val="90000"/>
              </a:lnSpc>
            </a:pPr>
            <a:endParaRPr lang="en-US" sz="1600" dirty="0"/>
          </a:p>
          <a:p>
            <a:pPr>
              <a:lnSpc>
                <a:spcPct val="90000"/>
              </a:lnSpc>
            </a:pPr>
            <a:r>
              <a:rPr lang="en-US" sz="1600" dirty="0"/>
              <a:t>Facilitates healing</a:t>
            </a:r>
          </a:p>
          <a:p>
            <a:pPr>
              <a:lnSpc>
                <a:spcPct val="90000"/>
              </a:lnSpc>
            </a:pPr>
            <a:endParaRPr lang="en-US" sz="1600" dirty="0"/>
          </a:p>
          <a:p>
            <a:pPr marL="68580" indent="0">
              <a:lnSpc>
                <a:spcPct val="90000"/>
              </a:lnSpc>
              <a:buNone/>
            </a:pPr>
            <a:r>
              <a:rPr lang="en-US" sz="1600" b="1" dirty="0"/>
              <a:t>But most postvention services require survivor awareness to access</a:t>
            </a:r>
          </a:p>
          <a:p>
            <a:pPr marL="68580" indent="0">
              <a:lnSpc>
                <a:spcPct val="90000"/>
              </a:lnSpc>
              <a:buNone/>
            </a:pPr>
            <a:endParaRPr lang="en-US" sz="1600" dirty="0"/>
          </a:p>
          <a:p>
            <a:pPr>
              <a:lnSpc>
                <a:spcPct val="90000"/>
              </a:lnSpc>
            </a:pPr>
            <a:r>
              <a:rPr lang="en-US" sz="1600" dirty="0"/>
              <a:t>Active postvention eliminates “the stumble effect”</a:t>
            </a:r>
          </a:p>
          <a:p>
            <a:pPr>
              <a:lnSpc>
                <a:spcPct val="90000"/>
              </a:lnSpc>
            </a:pPr>
            <a:endParaRPr lang="en-US" sz="1600" dirty="0"/>
          </a:p>
          <a:p>
            <a:pPr>
              <a:lnSpc>
                <a:spcPct val="90000"/>
              </a:lnSpc>
            </a:pPr>
            <a:r>
              <a:rPr lang="en-US" sz="1600" dirty="0"/>
              <a:t>Drops typical service connection From 4.5 years to 39 days</a:t>
            </a:r>
          </a:p>
        </p:txBody>
      </p:sp>
      <p:pic>
        <p:nvPicPr>
          <p:cNvPr id="4" name="Picture 3">
            <a:extLst>
              <a:ext uri="{FF2B5EF4-FFF2-40B4-BE49-F238E27FC236}">
                <a16:creationId xmlns:a16="http://schemas.microsoft.com/office/drawing/2014/main" id="{CC54AE5E-9CD1-4A22-BF5F-05D06608D22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4000"/>
                    </a14:imgEffect>
                  </a14:imgLayer>
                </a14:imgProps>
              </a:ext>
            </a:extLst>
          </a:blip>
          <a:srcRect l="4954" t="1" r="981" b="1"/>
          <a:stretch/>
        </p:blipFill>
        <p:spPr>
          <a:xfrm>
            <a:off x="4803649" y="2209800"/>
            <a:ext cx="3581400" cy="2984935"/>
          </a:xfrm>
          <a:prstGeom prst="rect">
            <a:avLst/>
          </a:prstGeom>
          <a:noFill/>
          <a:effectLst>
            <a:outerShdw blurRad="50800" dist="38100" dir="5400000" algn="t" rotWithShape="0">
              <a:prstClr val="black">
                <a:alpha val="40000"/>
              </a:prstClr>
            </a:outerShdw>
          </a:effectLst>
        </p:spPr>
      </p:pic>
      <p:sp>
        <p:nvSpPr>
          <p:cNvPr id="10" name="TextBox 9">
            <a:extLst>
              <a:ext uri="{FF2B5EF4-FFF2-40B4-BE49-F238E27FC236}">
                <a16:creationId xmlns:a16="http://schemas.microsoft.com/office/drawing/2014/main" id="{358DC27B-B441-4B68-B960-7F48830F8A7E}"/>
              </a:ext>
            </a:extLst>
          </p:cNvPr>
          <p:cNvSpPr txBox="1"/>
          <p:nvPr/>
        </p:nvSpPr>
        <p:spPr>
          <a:xfrm>
            <a:off x="575629" y="1486879"/>
            <a:ext cx="8077200" cy="590931"/>
          </a:xfrm>
          <a:prstGeom prst="rect">
            <a:avLst/>
          </a:prstGeom>
          <a:noFill/>
        </p:spPr>
        <p:txBody>
          <a:bodyPr wrap="square">
            <a:spAutoFit/>
          </a:bodyPr>
          <a:lstStyle/>
          <a:p>
            <a:pPr marL="68580" indent="0">
              <a:lnSpc>
                <a:spcPct val="90000"/>
              </a:lnSpc>
              <a:buNone/>
            </a:pPr>
            <a:r>
              <a:rPr lang="en-US" b="1" dirty="0"/>
              <a:t>Suicide postvention </a:t>
            </a:r>
            <a:r>
              <a:rPr lang="en-US" b="1" i="0" dirty="0">
                <a:effectLst/>
              </a:rPr>
              <a:t>refers to an organized response in the aftermath of a suicide to facilitate healing associated with the grief and distress of suicide loss </a:t>
            </a:r>
          </a:p>
        </p:txBody>
      </p:sp>
    </p:spTree>
    <p:extLst>
      <p:ext uri="{BB962C8B-B14F-4D97-AF65-F5344CB8AC3E}">
        <p14:creationId xmlns:p14="http://schemas.microsoft.com/office/powerpoint/2010/main" val="1470031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27A92D54-6518-4606-8F61-0C5C22F9315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14" r="5558"/>
          <a:stretch/>
        </p:blipFill>
        <p:spPr>
          <a:xfrm>
            <a:off x="685800" y="1829540"/>
            <a:ext cx="2438400" cy="3493008"/>
          </a:xfrm>
          <a:prstGeom prst="rect">
            <a:avLst/>
          </a:prstGeom>
          <a:noFill/>
        </p:spPr>
      </p:pic>
      <p:sp>
        <p:nvSpPr>
          <p:cNvPr id="2" name="Title 1">
            <a:extLst>
              <a:ext uri="{FF2B5EF4-FFF2-40B4-BE49-F238E27FC236}">
                <a16:creationId xmlns:a16="http://schemas.microsoft.com/office/drawing/2014/main" id="{FB6F5554-E450-4FA3-9D06-7A7C490DC493}"/>
              </a:ext>
            </a:extLst>
          </p:cNvPr>
          <p:cNvSpPr>
            <a:spLocks noGrp="1"/>
          </p:cNvSpPr>
          <p:nvPr>
            <p:ph type="title"/>
          </p:nvPr>
        </p:nvSpPr>
        <p:spPr>
          <a:xfrm>
            <a:off x="1043490" y="570464"/>
            <a:ext cx="7414710" cy="1105936"/>
          </a:xfrm>
        </p:spPr>
        <p:txBody>
          <a:bodyPr anchor="b">
            <a:noAutofit/>
          </a:bodyPr>
          <a:lstStyle/>
          <a:p>
            <a:pPr algn="ctr">
              <a:lnSpc>
                <a:spcPct val="90000"/>
              </a:lnSpc>
            </a:pPr>
            <a:r>
              <a:rPr lang="en-US" dirty="0"/>
              <a:t>LOSS Team of Lewis and Clark County Area </a:t>
            </a:r>
          </a:p>
        </p:txBody>
      </p:sp>
      <p:sp>
        <p:nvSpPr>
          <p:cNvPr id="4" name="Content Placeholder 3">
            <a:extLst>
              <a:ext uri="{FF2B5EF4-FFF2-40B4-BE49-F238E27FC236}">
                <a16:creationId xmlns:a16="http://schemas.microsoft.com/office/drawing/2014/main" id="{4EB27721-D25E-451C-89BF-61A0C8FFA390}"/>
              </a:ext>
            </a:extLst>
          </p:cNvPr>
          <p:cNvSpPr>
            <a:spLocks noGrp="1"/>
          </p:cNvSpPr>
          <p:nvPr>
            <p:ph sz="quarter" idx="13"/>
          </p:nvPr>
        </p:nvSpPr>
        <p:spPr>
          <a:xfrm>
            <a:off x="3124200" y="1865790"/>
            <a:ext cx="5561411" cy="4267200"/>
          </a:xfrm>
        </p:spPr>
        <p:txBody>
          <a:bodyPr>
            <a:normAutofit fontScale="85000" lnSpcReduction="10000"/>
          </a:bodyPr>
          <a:lstStyle/>
          <a:p>
            <a:pPr>
              <a:lnSpc>
                <a:spcPct val="90000"/>
              </a:lnSpc>
            </a:pPr>
            <a:r>
              <a:rPr lang="en-US" sz="1700" dirty="0"/>
              <a:t>First LOSS Team in Montana</a:t>
            </a:r>
          </a:p>
          <a:p>
            <a:pPr>
              <a:lnSpc>
                <a:spcPct val="90000"/>
              </a:lnSpc>
            </a:pPr>
            <a:endParaRPr lang="en-US" sz="1700" dirty="0"/>
          </a:p>
          <a:p>
            <a:pPr>
              <a:lnSpc>
                <a:spcPct val="120000"/>
              </a:lnSpc>
            </a:pPr>
            <a:r>
              <a:rPr lang="en-US" sz="1700" dirty="0"/>
              <a:t>Subgroup of Lewis and Clark Suicide Prevention Coalition, overseen by Lewis and Clark Public Health staff</a:t>
            </a:r>
          </a:p>
          <a:p>
            <a:pPr marL="68580" indent="0">
              <a:lnSpc>
                <a:spcPct val="90000"/>
              </a:lnSpc>
              <a:buNone/>
            </a:pPr>
            <a:endParaRPr lang="en-US" sz="1700" dirty="0"/>
          </a:p>
          <a:p>
            <a:pPr>
              <a:lnSpc>
                <a:spcPct val="90000"/>
              </a:lnSpc>
            </a:pPr>
            <a:r>
              <a:rPr lang="en-US" sz="1700" dirty="0"/>
              <a:t>Funded by annual DPHHS grant</a:t>
            </a:r>
          </a:p>
          <a:p>
            <a:pPr>
              <a:lnSpc>
                <a:spcPct val="90000"/>
              </a:lnSpc>
            </a:pPr>
            <a:endParaRPr lang="en-US" sz="1700" dirty="0"/>
          </a:p>
          <a:p>
            <a:pPr>
              <a:lnSpc>
                <a:spcPct val="110000"/>
              </a:lnSpc>
            </a:pPr>
            <a:r>
              <a:rPr lang="en-US" sz="1700" dirty="0"/>
              <a:t>Partnership with LCSO coroner’s office, which notifies the team of a confirmed suicide </a:t>
            </a:r>
          </a:p>
          <a:p>
            <a:pPr>
              <a:lnSpc>
                <a:spcPct val="90000"/>
              </a:lnSpc>
            </a:pPr>
            <a:endParaRPr lang="en-US" sz="1700" dirty="0"/>
          </a:p>
          <a:p>
            <a:pPr>
              <a:lnSpc>
                <a:spcPct val="90000"/>
              </a:lnSpc>
            </a:pPr>
            <a:r>
              <a:rPr lang="en-US" sz="1700" dirty="0"/>
              <a:t>Leadership group of key stakeholders </a:t>
            </a:r>
          </a:p>
          <a:p>
            <a:pPr>
              <a:lnSpc>
                <a:spcPct val="90000"/>
              </a:lnSpc>
            </a:pPr>
            <a:endParaRPr lang="en-US" sz="1700" dirty="0"/>
          </a:p>
          <a:p>
            <a:pPr>
              <a:lnSpc>
                <a:spcPct val="90000"/>
              </a:lnSpc>
            </a:pPr>
            <a:r>
              <a:rPr lang="en-US" sz="1700" dirty="0"/>
              <a:t>Consultant assisting with training</a:t>
            </a:r>
          </a:p>
          <a:p>
            <a:pPr>
              <a:lnSpc>
                <a:spcPct val="90000"/>
              </a:lnSpc>
            </a:pPr>
            <a:endParaRPr lang="en-US" sz="1700" dirty="0"/>
          </a:p>
          <a:p>
            <a:pPr>
              <a:lnSpc>
                <a:spcPct val="90000"/>
              </a:lnSpc>
            </a:pPr>
            <a:r>
              <a:rPr lang="en-US" sz="1700" dirty="0"/>
              <a:t>Launched April 9, 2022</a:t>
            </a:r>
          </a:p>
          <a:p>
            <a:pPr>
              <a:lnSpc>
                <a:spcPct val="90000"/>
              </a:lnSpc>
            </a:pPr>
            <a:endParaRPr lang="en-US" sz="1700" dirty="0"/>
          </a:p>
          <a:p>
            <a:pPr>
              <a:lnSpc>
                <a:spcPct val="90000"/>
              </a:lnSpc>
            </a:pPr>
            <a:r>
              <a:rPr lang="en-US" sz="1700" dirty="0"/>
              <a:t>Hope to inspire more teams across the state</a:t>
            </a:r>
          </a:p>
          <a:p>
            <a:pPr>
              <a:lnSpc>
                <a:spcPct val="90000"/>
              </a:lnSpc>
            </a:pPr>
            <a:endParaRPr lang="en-US" sz="1700" dirty="0"/>
          </a:p>
          <a:p>
            <a:pPr>
              <a:lnSpc>
                <a:spcPct val="90000"/>
              </a:lnSpc>
            </a:pPr>
            <a:r>
              <a:rPr lang="en-US" sz="1800" dirty="0">
                <a:hlinkClick r:id="rId3"/>
              </a:rPr>
              <a:t>https://www.youtube.com/watch?v=gFBSjQknmlw&amp;t=8s</a:t>
            </a:r>
            <a:endParaRPr lang="en-US" sz="1400" dirty="0"/>
          </a:p>
          <a:p>
            <a:pPr>
              <a:lnSpc>
                <a:spcPct val="90000"/>
              </a:lnSpc>
            </a:pPr>
            <a:endParaRPr lang="en-US" sz="1700" dirty="0"/>
          </a:p>
          <a:p>
            <a:pPr marL="68580" indent="0">
              <a:lnSpc>
                <a:spcPct val="90000"/>
              </a:lnSpc>
              <a:buNone/>
            </a:pPr>
            <a:endParaRPr lang="en-US" sz="1700" dirty="0"/>
          </a:p>
          <a:p>
            <a:pPr>
              <a:lnSpc>
                <a:spcPct val="90000"/>
              </a:lnSpc>
            </a:pPr>
            <a:endParaRPr lang="en-US" sz="1700" dirty="0"/>
          </a:p>
          <a:p>
            <a:pPr marL="68580" indent="0">
              <a:lnSpc>
                <a:spcPct val="90000"/>
              </a:lnSpc>
              <a:buNone/>
            </a:pPr>
            <a:endParaRPr lang="en-US" sz="1700" dirty="0"/>
          </a:p>
        </p:txBody>
      </p:sp>
    </p:spTree>
    <p:extLst>
      <p:ext uri="{BB962C8B-B14F-4D97-AF65-F5344CB8AC3E}">
        <p14:creationId xmlns:p14="http://schemas.microsoft.com/office/powerpoint/2010/main" val="835786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F5554-E450-4FA3-9D06-7A7C490DC493}"/>
              </a:ext>
            </a:extLst>
          </p:cNvPr>
          <p:cNvSpPr>
            <a:spLocks noGrp="1"/>
          </p:cNvSpPr>
          <p:nvPr>
            <p:ph type="title"/>
          </p:nvPr>
        </p:nvSpPr>
        <p:spPr>
          <a:xfrm>
            <a:off x="1059628" y="457200"/>
            <a:ext cx="7024744" cy="724936"/>
          </a:xfrm>
        </p:spPr>
        <p:txBody>
          <a:bodyPr anchor="b">
            <a:normAutofit/>
          </a:bodyPr>
          <a:lstStyle/>
          <a:p>
            <a:pPr algn="ctr">
              <a:lnSpc>
                <a:spcPct val="90000"/>
              </a:lnSpc>
            </a:pPr>
            <a:r>
              <a:rPr lang="en-US" dirty="0"/>
              <a:t>Services provided</a:t>
            </a:r>
          </a:p>
        </p:txBody>
      </p:sp>
      <p:sp>
        <p:nvSpPr>
          <p:cNvPr id="4" name="Content Placeholder 3">
            <a:extLst>
              <a:ext uri="{FF2B5EF4-FFF2-40B4-BE49-F238E27FC236}">
                <a16:creationId xmlns:a16="http://schemas.microsoft.com/office/drawing/2014/main" id="{4EB27721-D25E-451C-89BF-61A0C8FFA390}"/>
              </a:ext>
            </a:extLst>
          </p:cNvPr>
          <p:cNvSpPr>
            <a:spLocks noGrp="1"/>
          </p:cNvSpPr>
          <p:nvPr>
            <p:ph sz="quarter" idx="13"/>
          </p:nvPr>
        </p:nvSpPr>
        <p:spPr>
          <a:xfrm>
            <a:off x="573264" y="1395274"/>
            <a:ext cx="4608336" cy="4800600"/>
          </a:xfrm>
        </p:spPr>
        <p:txBody>
          <a:bodyPr>
            <a:normAutofit fontScale="92500" lnSpcReduction="20000"/>
          </a:bodyPr>
          <a:lstStyle/>
          <a:p>
            <a:pPr>
              <a:lnSpc>
                <a:spcPct val="90000"/>
              </a:lnSpc>
            </a:pPr>
            <a:r>
              <a:rPr lang="en-US" sz="1600" dirty="0"/>
              <a:t>Delayed response – survivor contact within 24 hours of notification; visits based on survivor availability </a:t>
            </a:r>
          </a:p>
          <a:p>
            <a:pPr marL="68580" indent="0">
              <a:lnSpc>
                <a:spcPct val="90000"/>
              </a:lnSpc>
              <a:buNone/>
            </a:pPr>
            <a:endParaRPr lang="en-US" sz="1600" dirty="0"/>
          </a:p>
          <a:p>
            <a:pPr>
              <a:lnSpc>
                <a:spcPct val="90000"/>
              </a:lnSpc>
            </a:pPr>
            <a:r>
              <a:rPr lang="en-US" sz="1600" dirty="0"/>
              <a:t>Connection to services during visit and regular follow up calls </a:t>
            </a:r>
          </a:p>
          <a:p>
            <a:pPr>
              <a:lnSpc>
                <a:spcPct val="90000"/>
              </a:lnSpc>
            </a:pPr>
            <a:endParaRPr lang="en-US" sz="1600" dirty="0"/>
          </a:p>
          <a:p>
            <a:pPr lvl="1">
              <a:lnSpc>
                <a:spcPct val="90000"/>
              </a:lnSpc>
              <a:buFont typeface="Wingdings" panose="05000000000000000000" pitchFamily="2" charset="2"/>
              <a:buChar char="Ø"/>
            </a:pPr>
            <a:r>
              <a:rPr lang="en-US" sz="1600" dirty="0"/>
              <a:t>1 week, 1 month, 3 months, 6 months, 9 months &amp; 1 year</a:t>
            </a:r>
          </a:p>
          <a:p>
            <a:pPr lvl="1">
              <a:lnSpc>
                <a:spcPct val="90000"/>
              </a:lnSpc>
              <a:buFont typeface="Wingdings" panose="05000000000000000000" pitchFamily="2" charset="2"/>
              <a:buChar char="Ø"/>
            </a:pPr>
            <a:endParaRPr lang="en-US" sz="1600" dirty="0"/>
          </a:p>
          <a:p>
            <a:pPr lvl="1">
              <a:lnSpc>
                <a:spcPct val="90000"/>
              </a:lnSpc>
              <a:buFont typeface="Wingdings" panose="05000000000000000000" pitchFamily="2" charset="2"/>
              <a:buChar char="Ø"/>
            </a:pPr>
            <a:r>
              <a:rPr lang="en-US" sz="1600" dirty="0"/>
              <a:t>Calls to show care, assess suicidality, connect to services, ID other survivors</a:t>
            </a:r>
          </a:p>
          <a:p>
            <a:pPr lvl="1">
              <a:lnSpc>
                <a:spcPct val="90000"/>
              </a:lnSpc>
              <a:buFont typeface="Wingdings" panose="05000000000000000000" pitchFamily="2" charset="2"/>
              <a:buChar char="Ø"/>
            </a:pPr>
            <a:endParaRPr lang="en-US" sz="1600" dirty="0"/>
          </a:p>
          <a:p>
            <a:pPr>
              <a:lnSpc>
                <a:spcPct val="90000"/>
              </a:lnSpc>
            </a:pPr>
            <a:r>
              <a:rPr lang="en-US" sz="1600" dirty="0"/>
              <a:t>Two free sessions with a grief counselor via partnership with Awareness Network</a:t>
            </a:r>
          </a:p>
          <a:p>
            <a:pPr>
              <a:lnSpc>
                <a:spcPct val="90000"/>
              </a:lnSpc>
            </a:pPr>
            <a:r>
              <a:rPr lang="en-US" sz="1600" dirty="0"/>
              <a:t>Survivors who haven’t received assistance can call to request a visit – 406-457-8970</a:t>
            </a:r>
          </a:p>
          <a:p>
            <a:pPr>
              <a:lnSpc>
                <a:spcPct val="90000"/>
              </a:lnSpc>
            </a:pPr>
            <a:endParaRPr lang="en-US" sz="1600" dirty="0"/>
          </a:p>
          <a:p>
            <a:pPr lvl="1">
              <a:lnSpc>
                <a:spcPct val="120000"/>
              </a:lnSpc>
              <a:buFont typeface="Wingdings" panose="05000000000000000000" pitchFamily="2" charset="2"/>
              <a:buChar char="Ø"/>
            </a:pPr>
            <a:r>
              <a:rPr lang="en-US" sz="1400" dirty="0"/>
              <a:t>Happy to assist survivors who did not receive care before LOSS started. Not eligible for 2 free sessions if loss is older than 1 year.</a:t>
            </a:r>
            <a:endParaRPr lang="en-US" sz="1600" dirty="0"/>
          </a:p>
          <a:p>
            <a:pPr marL="365760" lvl="1" indent="0">
              <a:lnSpc>
                <a:spcPct val="90000"/>
              </a:lnSpc>
              <a:buNone/>
            </a:pPr>
            <a:endParaRPr lang="en-US" sz="1600" dirty="0"/>
          </a:p>
          <a:p>
            <a:pPr>
              <a:lnSpc>
                <a:spcPct val="90000"/>
              </a:lnSpc>
            </a:pPr>
            <a:r>
              <a:rPr lang="en-US" sz="1600" dirty="0"/>
              <a:t>Resource materials, including activity books for youth to understand suicide grief</a:t>
            </a:r>
          </a:p>
          <a:p>
            <a:pPr lvl="1">
              <a:lnSpc>
                <a:spcPct val="90000"/>
              </a:lnSpc>
              <a:buFont typeface="Wingdings" panose="05000000000000000000" pitchFamily="2" charset="2"/>
              <a:buChar char="Ø"/>
            </a:pPr>
            <a:endParaRPr lang="en-US" sz="1500" dirty="0"/>
          </a:p>
          <a:p>
            <a:pPr marL="68580" indent="0">
              <a:lnSpc>
                <a:spcPct val="90000"/>
              </a:lnSpc>
              <a:buNone/>
            </a:pPr>
            <a:endParaRPr lang="en-US" sz="1500" dirty="0"/>
          </a:p>
          <a:p>
            <a:pPr>
              <a:lnSpc>
                <a:spcPct val="90000"/>
              </a:lnSpc>
            </a:pPr>
            <a:endParaRPr lang="en-US" sz="1500" dirty="0"/>
          </a:p>
        </p:txBody>
      </p:sp>
      <p:pic>
        <p:nvPicPr>
          <p:cNvPr id="6" name="Picture 5">
            <a:extLst>
              <a:ext uri="{FF2B5EF4-FFF2-40B4-BE49-F238E27FC236}">
                <a16:creationId xmlns:a16="http://schemas.microsoft.com/office/drawing/2014/main" id="{393F9C7C-6BA8-5ED6-849E-7BA71153A38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2000"/>
                    </a14:imgEffect>
                  </a14:imgLayer>
                </a14:imgProps>
              </a:ext>
            </a:extLst>
          </a:blip>
          <a:stretch>
            <a:fillRect/>
          </a:stretch>
        </p:blipFill>
        <p:spPr>
          <a:xfrm>
            <a:off x="5334000" y="1395274"/>
            <a:ext cx="3261058" cy="3699872"/>
          </a:xfrm>
          <a:prstGeom prst="rect">
            <a:avLst/>
          </a:prstGeom>
        </p:spPr>
      </p:pic>
    </p:spTree>
    <p:extLst>
      <p:ext uri="{BB962C8B-B14F-4D97-AF65-F5344CB8AC3E}">
        <p14:creationId xmlns:p14="http://schemas.microsoft.com/office/powerpoint/2010/main" val="2766977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7E118-CFAE-4E0A-84AE-1E21A36A273F}"/>
              </a:ext>
            </a:extLst>
          </p:cNvPr>
          <p:cNvSpPr>
            <a:spLocks noGrp="1"/>
          </p:cNvSpPr>
          <p:nvPr>
            <p:ph type="title"/>
          </p:nvPr>
        </p:nvSpPr>
        <p:spPr>
          <a:xfrm>
            <a:off x="914400" y="305424"/>
            <a:ext cx="3384549" cy="730721"/>
          </a:xfrm>
        </p:spPr>
        <p:txBody>
          <a:bodyPr anchor="b">
            <a:normAutofit/>
          </a:bodyPr>
          <a:lstStyle/>
          <a:p>
            <a:r>
              <a:rPr lang="en-US" dirty="0"/>
              <a:t>Delayed visits</a:t>
            </a:r>
          </a:p>
        </p:txBody>
      </p:sp>
      <p:pic>
        <p:nvPicPr>
          <p:cNvPr id="5" name="Picture 4" descr="A person talking to a group of people&#10;&#10;Description automatically generated with medium confidence">
            <a:extLst>
              <a:ext uri="{FF2B5EF4-FFF2-40B4-BE49-F238E27FC236}">
                <a16:creationId xmlns:a16="http://schemas.microsoft.com/office/drawing/2014/main" id="{7FCBF4BA-EB9E-763A-F818-085BCC8135D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72" r="1582"/>
          <a:stretch/>
        </p:blipFill>
        <p:spPr>
          <a:xfrm>
            <a:off x="4495800" y="670785"/>
            <a:ext cx="4038600" cy="2377215"/>
          </a:xfrm>
          <a:prstGeom prst="rect">
            <a:avLst/>
          </a:prstGeom>
        </p:spPr>
      </p:pic>
      <p:sp>
        <p:nvSpPr>
          <p:cNvPr id="7" name="TextBox 6">
            <a:extLst>
              <a:ext uri="{FF2B5EF4-FFF2-40B4-BE49-F238E27FC236}">
                <a16:creationId xmlns:a16="http://schemas.microsoft.com/office/drawing/2014/main" id="{BAC586EB-A56C-2C91-8547-B52AAE37F11C}"/>
              </a:ext>
            </a:extLst>
          </p:cNvPr>
          <p:cNvSpPr txBox="1"/>
          <p:nvPr/>
        </p:nvSpPr>
        <p:spPr>
          <a:xfrm>
            <a:off x="481614" y="1098895"/>
            <a:ext cx="3937986" cy="2862322"/>
          </a:xfrm>
          <a:prstGeom prst="rect">
            <a:avLst/>
          </a:prstGeom>
          <a:noFill/>
        </p:spPr>
        <p:txBody>
          <a:bodyPr wrap="square">
            <a:spAutoFit/>
          </a:bodyPr>
          <a:lstStyle/>
          <a:p>
            <a:pPr marL="285750" indent="-285750">
              <a:lnSpc>
                <a:spcPct val="90000"/>
              </a:lnSpc>
              <a:buFont typeface="Arial" panose="020B0604020202020204" pitchFamily="34" charset="0"/>
              <a:buChar char="•"/>
            </a:pPr>
            <a:r>
              <a:rPr lang="en-US" sz="1800" dirty="0"/>
              <a:t>Coroner’s Office </a:t>
            </a:r>
            <a:r>
              <a:rPr lang="en-US" dirty="0"/>
              <a:t>uses app to fill out a confirmed suicide report </a:t>
            </a:r>
          </a:p>
          <a:p>
            <a:pPr marL="285750" indent="-285750">
              <a:lnSpc>
                <a:spcPct val="90000"/>
              </a:lnSpc>
              <a:buFont typeface="Arial" panose="020B0604020202020204" pitchFamily="34" charset="0"/>
              <a:buChar char="•"/>
            </a:pPr>
            <a:endParaRPr lang="en-US" sz="1800" dirty="0"/>
          </a:p>
          <a:p>
            <a:pPr marL="285750" indent="-285750">
              <a:lnSpc>
                <a:spcPct val="90000"/>
              </a:lnSpc>
              <a:buFont typeface="Arial" panose="020B0604020202020204" pitchFamily="34" charset="0"/>
              <a:buChar char="•"/>
            </a:pPr>
            <a:r>
              <a:rPr lang="en-US" sz="1800" dirty="0"/>
              <a:t>Clinical volunteer checks and then immediately calls next of kin (NOK)</a:t>
            </a:r>
          </a:p>
          <a:p>
            <a:pPr marL="68580" indent="0">
              <a:lnSpc>
                <a:spcPct val="90000"/>
              </a:lnSpc>
              <a:buNone/>
            </a:pPr>
            <a:endParaRPr lang="en-US" sz="1800" dirty="0"/>
          </a:p>
          <a:p>
            <a:pPr marL="285750" indent="-285750">
              <a:buFont typeface="Arial" panose="020B0604020202020204" pitchFamily="34" charset="0"/>
              <a:buChar char="•"/>
            </a:pPr>
            <a:r>
              <a:rPr lang="en-US" sz="1800" dirty="0"/>
              <a:t>If NOK wants a visit that day, clinician calls other volunteer on-duty to make travel arrangements</a:t>
            </a:r>
          </a:p>
          <a:p>
            <a:pPr marL="742950" lvl="1" indent="-285750">
              <a:lnSpc>
                <a:spcPct val="90000"/>
              </a:lnSpc>
              <a:buFont typeface="Wingdings" panose="05000000000000000000" pitchFamily="2" charset="2"/>
              <a:buChar char="Ø"/>
            </a:pPr>
            <a:r>
              <a:rPr lang="en-US" sz="1600" dirty="0">
                <a:solidFill>
                  <a:schemeClr val="accent2"/>
                </a:solidFill>
              </a:rPr>
              <a:t>If another day chosen, clinician contacts team on duty that day</a:t>
            </a:r>
          </a:p>
        </p:txBody>
      </p:sp>
      <p:sp>
        <p:nvSpPr>
          <p:cNvPr id="9" name="TextBox 8">
            <a:extLst>
              <a:ext uri="{FF2B5EF4-FFF2-40B4-BE49-F238E27FC236}">
                <a16:creationId xmlns:a16="http://schemas.microsoft.com/office/drawing/2014/main" id="{507819F3-DE06-D7B2-B846-56AA19259416}"/>
              </a:ext>
            </a:extLst>
          </p:cNvPr>
          <p:cNvSpPr txBox="1"/>
          <p:nvPr/>
        </p:nvSpPr>
        <p:spPr>
          <a:xfrm>
            <a:off x="570021" y="4033584"/>
            <a:ext cx="8052786" cy="2086725"/>
          </a:xfrm>
          <a:prstGeom prst="rect">
            <a:avLst/>
          </a:prstGeom>
          <a:noFill/>
        </p:spPr>
        <p:txBody>
          <a:bodyPr wrap="square">
            <a:spAutoFit/>
          </a:bodyPr>
          <a:lstStyle/>
          <a:p>
            <a:pPr marL="285750" indent="-285750">
              <a:lnSpc>
                <a:spcPct val="90000"/>
              </a:lnSpc>
              <a:buFont typeface="Arial" panose="020B0604020202020204" pitchFamily="34" charset="0"/>
              <a:buChar char="•"/>
            </a:pPr>
            <a:r>
              <a:rPr lang="en-US" sz="1800" dirty="0"/>
              <a:t>Arrive to scene together</a:t>
            </a:r>
          </a:p>
          <a:p>
            <a:pPr>
              <a:lnSpc>
                <a:spcPct val="90000"/>
              </a:lnSpc>
            </a:pPr>
            <a:endParaRPr lang="en-US" sz="1800" dirty="0"/>
          </a:p>
          <a:p>
            <a:pPr marL="285750" indent="-285750">
              <a:lnSpc>
                <a:spcPct val="90000"/>
              </a:lnSpc>
              <a:buFont typeface="Arial" panose="020B0604020202020204" pitchFamily="34" charset="0"/>
              <a:buChar char="•"/>
            </a:pPr>
            <a:r>
              <a:rPr lang="en-US" sz="1800" dirty="0"/>
              <a:t>Provid</a:t>
            </a:r>
            <a:r>
              <a:rPr lang="en-US" dirty="0"/>
              <a:t>e r</a:t>
            </a:r>
            <a:r>
              <a:rPr lang="en-US" sz="1800" dirty="0"/>
              <a:t>esources and connection to services, hope. Discuss survivor’s experience</a:t>
            </a:r>
          </a:p>
          <a:p>
            <a:pPr>
              <a:lnSpc>
                <a:spcPct val="90000"/>
              </a:lnSpc>
            </a:pPr>
            <a:endParaRPr lang="en-US" sz="1800" dirty="0"/>
          </a:p>
          <a:p>
            <a:pPr marL="285750" indent="-285750">
              <a:lnSpc>
                <a:spcPct val="90000"/>
              </a:lnSpc>
              <a:buFont typeface="Arial" panose="020B0604020202020204" pitchFamily="34" charset="0"/>
              <a:buChar char="•"/>
            </a:pPr>
            <a:r>
              <a:rPr lang="en-US" sz="1800" dirty="0"/>
              <a:t>This isn’t therapy, also, clinicians who arrive to a particular scene won’t obtain clients from there</a:t>
            </a:r>
          </a:p>
          <a:p>
            <a:pPr marL="354330" indent="-285750">
              <a:lnSpc>
                <a:spcPct val="90000"/>
              </a:lnSpc>
              <a:buFont typeface="Arial" panose="020B0604020202020204" pitchFamily="34" charset="0"/>
              <a:buChar char="•"/>
            </a:pPr>
            <a:endParaRPr lang="en-US" sz="1800" dirty="0"/>
          </a:p>
          <a:p>
            <a:pPr marL="285750" indent="-285750">
              <a:lnSpc>
                <a:spcPct val="90000"/>
              </a:lnSpc>
              <a:buFont typeface="Arial" panose="020B0604020202020204" pitchFamily="34" charset="0"/>
              <a:buChar char="•"/>
            </a:pPr>
            <a:r>
              <a:rPr lang="en-US" sz="1800" dirty="0"/>
              <a:t>Debrief after</a:t>
            </a:r>
          </a:p>
        </p:txBody>
      </p:sp>
    </p:spTree>
    <p:extLst>
      <p:ext uri="{BB962C8B-B14F-4D97-AF65-F5344CB8AC3E}">
        <p14:creationId xmlns:p14="http://schemas.microsoft.com/office/powerpoint/2010/main" val="3562761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2B472-04BB-F5EF-19E9-062E2D997614}"/>
              </a:ext>
            </a:extLst>
          </p:cNvPr>
          <p:cNvSpPr>
            <a:spLocks noGrp="1"/>
          </p:cNvSpPr>
          <p:nvPr>
            <p:ph type="title"/>
          </p:nvPr>
        </p:nvSpPr>
        <p:spPr>
          <a:xfrm>
            <a:off x="838200" y="391834"/>
            <a:ext cx="7024744" cy="724936"/>
          </a:xfrm>
        </p:spPr>
        <p:txBody>
          <a:bodyPr anchor="b">
            <a:normAutofit/>
          </a:bodyPr>
          <a:lstStyle/>
          <a:p>
            <a:pPr algn="ctr"/>
            <a:r>
              <a:rPr lang="en-US" dirty="0"/>
              <a:t>Volunteer shifts</a:t>
            </a:r>
          </a:p>
        </p:txBody>
      </p:sp>
      <p:pic>
        <p:nvPicPr>
          <p:cNvPr id="3074" name="Picture 2" descr="Call Follow-up Email Templates (Copy&amp;Paste)">
            <a:extLst>
              <a:ext uri="{FF2B5EF4-FFF2-40B4-BE49-F238E27FC236}">
                <a16:creationId xmlns:a16="http://schemas.microsoft.com/office/drawing/2014/main" id="{75726E60-DAF0-734B-1AD5-94B72274B3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38200" y="1219200"/>
            <a:ext cx="1943100" cy="1943100"/>
          </a:xfrm>
          <a:prstGeom prst="rect">
            <a:avLst/>
          </a:prstGeom>
          <a:solidFill>
            <a:srgbClr val="FFFFFF"/>
          </a:solidFill>
        </p:spPr>
      </p:pic>
      <p:sp>
        <p:nvSpPr>
          <p:cNvPr id="4" name="Content Placeholder 3">
            <a:extLst>
              <a:ext uri="{FF2B5EF4-FFF2-40B4-BE49-F238E27FC236}">
                <a16:creationId xmlns:a16="http://schemas.microsoft.com/office/drawing/2014/main" id="{EDCD052C-7FCA-5B9A-88F5-8B17237BF050}"/>
              </a:ext>
            </a:extLst>
          </p:cNvPr>
          <p:cNvSpPr>
            <a:spLocks noGrp="1"/>
          </p:cNvSpPr>
          <p:nvPr>
            <p:ph sz="quarter" idx="14"/>
          </p:nvPr>
        </p:nvSpPr>
        <p:spPr>
          <a:xfrm>
            <a:off x="2895600" y="1244243"/>
            <a:ext cx="5410200" cy="2127607"/>
          </a:xfrm>
        </p:spPr>
        <p:txBody>
          <a:bodyPr>
            <a:normAutofit/>
          </a:bodyPr>
          <a:lstStyle/>
          <a:p>
            <a:pPr lvl="1">
              <a:lnSpc>
                <a:spcPct val="90000"/>
              </a:lnSpc>
            </a:pPr>
            <a:r>
              <a:rPr lang="en-US" sz="1800" dirty="0"/>
              <a:t>Weekday: 4 – 8 p.m.</a:t>
            </a:r>
          </a:p>
          <a:p>
            <a:pPr lvl="1">
              <a:lnSpc>
                <a:spcPct val="90000"/>
              </a:lnSpc>
            </a:pPr>
            <a:r>
              <a:rPr lang="en-US" sz="1800" dirty="0"/>
              <a:t>Weekend: 8 a.m. – 2 p.m. or 2 – 8 p.m.</a:t>
            </a:r>
            <a:endParaRPr lang="en-US" sz="1600" dirty="0"/>
          </a:p>
          <a:p>
            <a:pPr lvl="2">
              <a:lnSpc>
                <a:spcPct val="120000"/>
              </a:lnSpc>
              <a:buFont typeface="Wingdings" panose="05000000000000000000" pitchFamily="2" charset="2"/>
              <a:buChar char="Ø"/>
            </a:pPr>
            <a:r>
              <a:rPr lang="en-US" sz="1400" dirty="0"/>
              <a:t>Clinician checks email at beginning of shift. If no loss report, both volunteers are off duty. If there is a report, they call the family immediately to schedule a visit </a:t>
            </a:r>
          </a:p>
          <a:p>
            <a:pPr lvl="1">
              <a:lnSpc>
                <a:spcPct val="120000"/>
              </a:lnSpc>
              <a:buFont typeface="Wingdings" panose="05000000000000000000" pitchFamily="2" charset="2"/>
              <a:buChar char="Ø"/>
            </a:pPr>
            <a:endParaRPr lang="en-US" sz="1600" dirty="0"/>
          </a:p>
          <a:p>
            <a:pPr>
              <a:lnSpc>
                <a:spcPct val="90000"/>
              </a:lnSpc>
            </a:pPr>
            <a:endParaRPr lang="en-US" sz="1800" dirty="0"/>
          </a:p>
          <a:p>
            <a:pPr lvl="1">
              <a:lnSpc>
                <a:spcPct val="90000"/>
              </a:lnSpc>
            </a:pPr>
            <a:endParaRPr lang="en-US" sz="1800" dirty="0"/>
          </a:p>
          <a:p>
            <a:pPr>
              <a:lnSpc>
                <a:spcPct val="90000"/>
              </a:lnSpc>
            </a:pPr>
            <a:endParaRPr lang="en-US" sz="1300" dirty="0"/>
          </a:p>
        </p:txBody>
      </p:sp>
      <p:sp>
        <p:nvSpPr>
          <p:cNvPr id="8" name="TextBox 7">
            <a:extLst>
              <a:ext uri="{FF2B5EF4-FFF2-40B4-BE49-F238E27FC236}">
                <a16:creationId xmlns:a16="http://schemas.microsoft.com/office/drawing/2014/main" id="{6DC92C7B-8F3E-003C-4236-B8CD9FBB7931}"/>
              </a:ext>
            </a:extLst>
          </p:cNvPr>
          <p:cNvSpPr txBox="1"/>
          <p:nvPr/>
        </p:nvSpPr>
        <p:spPr>
          <a:xfrm>
            <a:off x="870476" y="3348916"/>
            <a:ext cx="7359124" cy="3010055"/>
          </a:xfrm>
          <a:prstGeom prst="rect">
            <a:avLst/>
          </a:prstGeom>
          <a:solidFill>
            <a:schemeClr val="bg1">
              <a:lumMod val="85000"/>
            </a:schemeClr>
          </a:solidFill>
        </p:spPr>
        <p:txBody>
          <a:bodyPr wrap="square">
            <a:spAutoFit/>
          </a:bodyPr>
          <a:lstStyle/>
          <a:p>
            <a:pPr algn="ctr">
              <a:lnSpc>
                <a:spcPct val="90000"/>
              </a:lnSpc>
            </a:pPr>
            <a:r>
              <a:rPr lang="en-US" sz="2400" b="1" u="sng" dirty="0"/>
              <a:t>Even on call, you can still live your life!</a:t>
            </a:r>
          </a:p>
          <a:p>
            <a:pPr marL="742950" lvl="1" indent="-285750">
              <a:lnSpc>
                <a:spcPct val="150000"/>
              </a:lnSpc>
              <a:buFont typeface="Arial" panose="020B0604020202020204" pitchFamily="34" charset="0"/>
              <a:buChar char="•"/>
            </a:pPr>
            <a:r>
              <a:rPr lang="en-US" sz="1600" dirty="0"/>
              <a:t>Want to go to the gym? Pack a change of clothes</a:t>
            </a:r>
          </a:p>
          <a:p>
            <a:pPr marL="742950" lvl="1" indent="-285750">
              <a:lnSpc>
                <a:spcPct val="90000"/>
              </a:lnSpc>
              <a:buFont typeface="Arial" panose="020B0604020202020204" pitchFamily="34" charset="0"/>
              <a:buChar char="•"/>
            </a:pPr>
            <a:endParaRPr lang="en-US" sz="1600" dirty="0"/>
          </a:p>
          <a:p>
            <a:pPr marL="742950" lvl="1" indent="-285750">
              <a:lnSpc>
                <a:spcPct val="90000"/>
              </a:lnSpc>
              <a:buFont typeface="Arial" panose="020B0604020202020204" pitchFamily="34" charset="0"/>
              <a:buChar char="•"/>
            </a:pPr>
            <a:r>
              <a:rPr lang="en-US" sz="1600" dirty="0"/>
              <a:t>Going to dinner with your family? Take two cars or have a drop-off plan</a:t>
            </a:r>
          </a:p>
          <a:p>
            <a:pPr marL="742950" lvl="1" indent="-285750">
              <a:lnSpc>
                <a:spcPct val="90000"/>
              </a:lnSpc>
              <a:buFont typeface="Arial" panose="020B0604020202020204" pitchFamily="34" charset="0"/>
              <a:buChar char="•"/>
            </a:pPr>
            <a:endParaRPr lang="en-US" sz="1600" dirty="0"/>
          </a:p>
          <a:p>
            <a:pPr marL="742950" lvl="1" indent="-285750">
              <a:lnSpc>
                <a:spcPct val="90000"/>
              </a:lnSpc>
              <a:buFont typeface="Arial" panose="020B0604020202020204" pitchFamily="34" charset="0"/>
              <a:buChar char="•"/>
            </a:pPr>
            <a:r>
              <a:rPr lang="en-US" sz="1600" dirty="0"/>
              <a:t>Need a nap? Go for it, just keep that phone nearby!</a:t>
            </a:r>
          </a:p>
          <a:p>
            <a:pPr marL="742950" lvl="1" indent="-285750">
              <a:lnSpc>
                <a:spcPct val="90000"/>
              </a:lnSpc>
              <a:buFont typeface="Arial" panose="020B0604020202020204" pitchFamily="34" charset="0"/>
              <a:buChar char="•"/>
            </a:pPr>
            <a:endParaRPr lang="en-US" sz="1600" dirty="0"/>
          </a:p>
          <a:p>
            <a:pPr marL="742950" lvl="1" indent="-285750">
              <a:lnSpc>
                <a:spcPct val="120000"/>
              </a:lnSpc>
              <a:buFont typeface="Wingdings" panose="05000000000000000000" pitchFamily="2" charset="2"/>
              <a:buChar char="q"/>
            </a:pPr>
            <a:r>
              <a:rPr lang="en-US" sz="1600" dirty="0"/>
              <a:t>Avoid alcohol and other substances</a:t>
            </a:r>
          </a:p>
          <a:p>
            <a:pPr marL="742950" lvl="1" indent="-285750">
              <a:lnSpc>
                <a:spcPct val="120000"/>
              </a:lnSpc>
              <a:buFont typeface="Wingdings" panose="05000000000000000000" pitchFamily="2" charset="2"/>
              <a:buChar char="q"/>
            </a:pPr>
            <a:r>
              <a:rPr lang="en-US" sz="1600" dirty="0"/>
              <a:t>Have childcare back-up </a:t>
            </a:r>
          </a:p>
          <a:p>
            <a:pPr marL="742950" lvl="1" indent="-285750">
              <a:lnSpc>
                <a:spcPct val="120000"/>
              </a:lnSpc>
              <a:buFont typeface="Wingdings" panose="05000000000000000000" pitchFamily="2" charset="2"/>
              <a:buChar char="q"/>
            </a:pPr>
            <a:r>
              <a:rPr lang="en-US" sz="1600" dirty="0"/>
              <a:t>Stay in town until you get the “all clear”</a:t>
            </a:r>
          </a:p>
          <a:p>
            <a:pPr marL="1200150" lvl="2" indent="-285750">
              <a:lnSpc>
                <a:spcPct val="90000"/>
              </a:lnSpc>
              <a:buFont typeface="Arial" panose="020B0604020202020204" pitchFamily="34" charset="0"/>
              <a:buChar char="•"/>
            </a:pPr>
            <a:endParaRPr lang="en-US" sz="1600" dirty="0"/>
          </a:p>
        </p:txBody>
      </p:sp>
    </p:spTree>
    <p:extLst>
      <p:ext uri="{BB962C8B-B14F-4D97-AF65-F5344CB8AC3E}">
        <p14:creationId xmlns:p14="http://schemas.microsoft.com/office/powerpoint/2010/main" val="3922561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E3380-3EDB-9EF1-DC8F-4310B2A136F4}"/>
              </a:ext>
            </a:extLst>
          </p:cNvPr>
          <p:cNvSpPr>
            <a:spLocks noGrp="1"/>
          </p:cNvSpPr>
          <p:nvPr>
            <p:ph type="title"/>
          </p:nvPr>
        </p:nvSpPr>
        <p:spPr>
          <a:xfrm>
            <a:off x="1042416" y="457200"/>
            <a:ext cx="7024744" cy="724936"/>
          </a:xfrm>
        </p:spPr>
        <p:txBody>
          <a:bodyPr/>
          <a:lstStyle/>
          <a:p>
            <a:r>
              <a:rPr lang="en-US" dirty="0"/>
              <a:t>Scheduling</a:t>
            </a:r>
          </a:p>
        </p:txBody>
      </p:sp>
      <p:sp>
        <p:nvSpPr>
          <p:cNvPr id="4" name="Content Placeholder 3">
            <a:extLst>
              <a:ext uri="{FF2B5EF4-FFF2-40B4-BE49-F238E27FC236}">
                <a16:creationId xmlns:a16="http://schemas.microsoft.com/office/drawing/2014/main" id="{B174A257-1462-ACEA-667B-BC092B92185E}"/>
              </a:ext>
            </a:extLst>
          </p:cNvPr>
          <p:cNvSpPr>
            <a:spLocks noGrp="1"/>
          </p:cNvSpPr>
          <p:nvPr>
            <p:ph sz="quarter" idx="13"/>
          </p:nvPr>
        </p:nvSpPr>
        <p:spPr>
          <a:xfrm>
            <a:off x="838200" y="1447800"/>
            <a:ext cx="4572000" cy="4724400"/>
          </a:xfrm>
        </p:spPr>
        <p:txBody>
          <a:bodyPr>
            <a:normAutofit fontScale="85000" lnSpcReduction="20000"/>
          </a:bodyPr>
          <a:lstStyle/>
          <a:p>
            <a:r>
              <a:rPr lang="en-US" dirty="0"/>
              <a:t>All scheduling and reporting can be accessed via your smart phone </a:t>
            </a:r>
          </a:p>
          <a:p>
            <a:endParaRPr lang="en-US" dirty="0"/>
          </a:p>
          <a:p>
            <a:r>
              <a:rPr lang="en-US" dirty="0"/>
              <a:t>Flexible – based on your schedule. You choose your shifts</a:t>
            </a:r>
          </a:p>
          <a:p>
            <a:pPr marL="68580" indent="0">
              <a:buNone/>
            </a:pPr>
            <a:endParaRPr lang="en-US" dirty="0"/>
          </a:p>
          <a:p>
            <a:r>
              <a:rPr lang="en-US" dirty="0"/>
              <a:t>Work around vacations </a:t>
            </a:r>
          </a:p>
          <a:p>
            <a:pPr marL="68580" indent="0">
              <a:buNone/>
            </a:pPr>
            <a:endParaRPr lang="en-US" dirty="0"/>
          </a:p>
          <a:p>
            <a:r>
              <a:rPr lang="en-US" dirty="0"/>
              <a:t>Clinicians can take bulk days/ weekends if they prefer</a:t>
            </a:r>
          </a:p>
          <a:p>
            <a:endParaRPr lang="en-US" dirty="0"/>
          </a:p>
          <a:p>
            <a:r>
              <a:rPr lang="en-US" dirty="0"/>
              <a:t>Ability to trade shifts</a:t>
            </a:r>
          </a:p>
          <a:p>
            <a:endParaRPr lang="en-US" dirty="0"/>
          </a:p>
          <a:p>
            <a:r>
              <a:rPr lang="en-US" dirty="0"/>
              <a:t>Chat function in Homebase to communicate with fellow volunteers</a:t>
            </a:r>
          </a:p>
          <a:p>
            <a:pPr marL="68580" indent="0">
              <a:buNone/>
            </a:pPr>
            <a:endParaRPr lang="en-US" dirty="0"/>
          </a:p>
          <a:p>
            <a:endParaRPr lang="en-US" dirty="0"/>
          </a:p>
        </p:txBody>
      </p:sp>
      <p:pic>
        <p:nvPicPr>
          <p:cNvPr id="5" name="Picture 4" descr="A screenshot of a cell phone&#10;&#10;Description automatically generated">
            <a:extLst>
              <a:ext uri="{FF2B5EF4-FFF2-40B4-BE49-F238E27FC236}">
                <a16:creationId xmlns:a16="http://schemas.microsoft.com/office/drawing/2014/main" id="{95E248BE-3CD0-2423-24DB-87CE4DAF575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767" b="6644"/>
          <a:stretch/>
        </p:blipFill>
        <p:spPr>
          <a:xfrm>
            <a:off x="5562600" y="424649"/>
            <a:ext cx="2876705" cy="5663214"/>
          </a:xfrm>
          <a:prstGeom prst="rect">
            <a:avLst/>
          </a:prstGeom>
        </p:spPr>
      </p:pic>
    </p:spTree>
    <p:extLst>
      <p:ext uri="{BB962C8B-B14F-4D97-AF65-F5344CB8AC3E}">
        <p14:creationId xmlns:p14="http://schemas.microsoft.com/office/powerpoint/2010/main" val="597980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D70EB-5A16-4EE3-9BE0-918407249F4C}"/>
              </a:ext>
            </a:extLst>
          </p:cNvPr>
          <p:cNvSpPr>
            <a:spLocks noGrp="1"/>
          </p:cNvSpPr>
          <p:nvPr>
            <p:ph type="title"/>
          </p:nvPr>
        </p:nvSpPr>
        <p:spPr>
          <a:xfrm>
            <a:off x="762000" y="563732"/>
            <a:ext cx="7315200" cy="724936"/>
          </a:xfrm>
        </p:spPr>
        <p:txBody>
          <a:bodyPr>
            <a:normAutofit/>
          </a:bodyPr>
          <a:lstStyle/>
          <a:p>
            <a:pPr algn="ctr"/>
            <a:r>
              <a:rPr lang="en-US" dirty="0"/>
              <a:t>Volunteer support</a:t>
            </a:r>
          </a:p>
        </p:txBody>
      </p:sp>
      <p:sp>
        <p:nvSpPr>
          <p:cNvPr id="4" name="Content Placeholder 3">
            <a:extLst>
              <a:ext uri="{FF2B5EF4-FFF2-40B4-BE49-F238E27FC236}">
                <a16:creationId xmlns:a16="http://schemas.microsoft.com/office/drawing/2014/main" id="{513365BB-86C2-4D3A-8D7F-2EF5D0BA76D5}"/>
              </a:ext>
            </a:extLst>
          </p:cNvPr>
          <p:cNvSpPr>
            <a:spLocks noGrp="1"/>
          </p:cNvSpPr>
          <p:nvPr>
            <p:ph sz="quarter" idx="13"/>
          </p:nvPr>
        </p:nvSpPr>
        <p:spPr>
          <a:xfrm>
            <a:off x="533400" y="1752600"/>
            <a:ext cx="7924800" cy="4572000"/>
          </a:xfrm>
        </p:spPr>
        <p:txBody>
          <a:bodyPr>
            <a:normAutofit fontScale="92500" lnSpcReduction="20000"/>
          </a:bodyPr>
          <a:lstStyle/>
          <a:p>
            <a:r>
              <a:rPr lang="en-US" dirty="0"/>
              <a:t>Strict buddy system for all calls</a:t>
            </a:r>
          </a:p>
          <a:p>
            <a:endParaRPr lang="en-US" dirty="0"/>
          </a:p>
          <a:p>
            <a:r>
              <a:rPr lang="en-US" dirty="0"/>
              <a:t>Debriefing immediately after for non-clinicians</a:t>
            </a:r>
          </a:p>
          <a:p>
            <a:endParaRPr lang="en-US" dirty="0"/>
          </a:p>
          <a:p>
            <a:r>
              <a:rPr lang="en-US" dirty="0"/>
              <a:t>Clinician-to-clinician support</a:t>
            </a:r>
          </a:p>
          <a:p>
            <a:endParaRPr lang="en-US" dirty="0"/>
          </a:p>
          <a:p>
            <a:r>
              <a:rPr lang="en-US" dirty="0"/>
              <a:t>Catered monthly dinner meetings for learning, debriefing, problem solving together. All meals provided! </a:t>
            </a:r>
          </a:p>
          <a:p>
            <a:endParaRPr lang="en-US" dirty="0"/>
          </a:p>
          <a:p>
            <a:r>
              <a:rPr lang="en-US" dirty="0"/>
              <a:t>Opportunities for additional training – QPR, MHFA, YMHFA, ASIST, Grief Institute, suicide bereavement, etc.</a:t>
            </a:r>
          </a:p>
          <a:p>
            <a:endParaRPr lang="en-US" dirty="0"/>
          </a:p>
          <a:p>
            <a:r>
              <a:rPr lang="en-US" dirty="0"/>
              <a:t>CEUs for clinicians</a:t>
            </a:r>
          </a:p>
        </p:txBody>
      </p:sp>
    </p:spTree>
    <p:extLst>
      <p:ext uri="{BB962C8B-B14F-4D97-AF65-F5344CB8AC3E}">
        <p14:creationId xmlns:p14="http://schemas.microsoft.com/office/powerpoint/2010/main" val="1282089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F5554-E450-4FA3-9D06-7A7C490DC493}"/>
              </a:ext>
            </a:extLst>
          </p:cNvPr>
          <p:cNvSpPr>
            <a:spLocks noGrp="1"/>
          </p:cNvSpPr>
          <p:nvPr>
            <p:ph type="title"/>
          </p:nvPr>
        </p:nvSpPr>
        <p:spPr>
          <a:xfrm>
            <a:off x="1059628" y="649669"/>
            <a:ext cx="7024744" cy="724936"/>
          </a:xfrm>
        </p:spPr>
        <p:txBody>
          <a:bodyPr anchor="b">
            <a:normAutofit/>
          </a:bodyPr>
          <a:lstStyle/>
          <a:p>
            <a:pPr algn="ctr">
              <a:lnSpc>
                <a:spcPct val="90000"/>
              </a:lnSpc>
            </a:pPr>
            <a:r>
              <a:rPr lang="en-US" sz="3100" dirty="0"/>
              <a:t>We heal by helping others heal</a:t>
            </a:r>
          </a:p>
        </p:txBody>
      </p:sp>
      <p:sp>
        <p:nvSpPr>
          <p:cNvPr id="4" name="Content Placeholder 3">
            <a:extLst>
              <a:ext uri="{FF2B5EF4-FFF2-40B4-BE49-F238E27FC236}">
                <a16:creationId xmlns:a16="http://schemas.microsoft.com/office/drawing/2014/main" id="{4EB27721-D25E-451C-89BF-61A0C8FFA390}"/>
              </a:ext>
            </a:extLst>
          </p:cNvPr>
          <p:cNvSpPr>
            <a:spLocks noGrp="1"/>
          </p:cNvSpPr>
          <p:nvPr>
            <p:ph sz="quarter" idx="13"/>
          </p:nvPr>
        </p:nvSpPr>
        <p:spPr>
          <a:xfrm>
            <a:off x="4419600" y="1828800"/>
            <a:ext cx="4114800" cy="4191000"/>
          </a:xfrm>
        </p:spPr>
        <p:txBody>
          <a:bodyPr>
            <a:normAutofit/>
          </a:bodyPr>
          <a:lstStyle/>
          <a:p>
            <a:pPr>
              <a:lnSpc>
                <a:spcPct val="90000"/>
              </a:lnSpc>
            </a:pPr>
            <a:r>
              <a:rPr lang="en-US" dirty="0"/>
              <a:t>Turning grief and experience into hope and action</a:t>
            </a:r>
          </a:p>
          <a:p>
            <a:pPr marL="68580" indent="0">
              <a:lnSpc>
                <a:spcPct val="90000"/>
              </a:lnSpc>
              <a:buNone/>
            </a:pPr>
            <a:endParaRPr lang="en-US" dirty="0"/>
          </a:p>
          <a:p>
            <a:pPr>
              <a:lnSpc>
                <a:spcPct val="90000"/>
              </a:lnSpc>
            </a:pPr>
            <a:r>
              <a:rPr lang="en-US" dirty="0"/>
              <a:t>Sense of community</a:t>
            </a:r>
          </a:p>
          <a:p>
            <a:pPr marL="68580" indent="0">
              <a:lnSpc>
                <a:spcPct val="90000"/>
              </a:lnSpc>
              <a:buNone/>
            </a:pPr>
            <a:endParaRPr lang="en-US" dirty="0"/>
          </a:p>
          <a:p>
            <a:pPr>
              <a:lnSpc>
                <a:spcPct val="90000"/>
              </a:lnSpc>
            </a:pPr>
            <a:r>
              <a:rPr lang="en-US" dirty="0"/>
              <a:t>Those served often join LOSS later to pay it forward</a:t>
            </a:r>
          </a:p>
          <a:p>
            <a:pPr marL="68580" indent="0">
              <a:lnSpc>
                <a:spcPct val="90000"/>
              </a:lnSpc>
              <a:buNone/>
            </a:pPr>
            <a:endParaRPr lang="en-US" dirty="0"/>
          </a:p>
          <a:p>
            <a:pPr>
              <a:lnSpc>
                <a:spcPct val="90000"/>
              </a:lnSpc>
            </a:pPr>
            <a:r>
              <a:rPr lang="en-US" dirty="0"/>
              <a:t>Many find unexpected healing in service to others</a:t>
            </a:r>
          </a:p>
          <a:p>
            <a:pPr lvl="1">
              <a:lnSpc>
                <a:spcPct val="90000"/>
              </a:lnSpc>
              <a:buFont typeface="Wingdings" panose="05000000000000000000" pitchFamily="2" charset="2"/>
              <a:buChar char="Ø"/>
            </a:pPr>
            <a:endParaRPr lang="en-US" sz="1600" dirty="0"/>
          </a:p>
          <a:p>
            <a:pPr lvl="1">
              <a:lnSpc>
                <a:spcPct val="90000"/>
              </a:lnSpc>
              <a:buFont typeface="Wingdings" panose="05000000000000000000" pitchFamily="2" charset="2"/>
              <a:buChar char="Ø"/>
            </a:pPr>
            <a:endParaRPr lang="en-US" sz="1600" dirty="0"/>
          </a:p>
          <a:p>
            <a:pPr lvl="1">
              <a:lnSpc>
                <a:spcPct val="90000"/>
              </a:lnSpc>
              <a:buFont typeface="Wingdings" panose="05000000000000000000" pitchFamily="2" charset="2"/>
              <a:buChar char="Ø"/>
            </a:pPr>
            <a:endParaRPr lang="en-US" sz="1600" dirty="0"/>
          </a:p>
          <a:p>
            <a:pPr lvl="1">
              <a:lnSpc>
                <a:spcPct val="90000"/>
              </a:lnSpc>
              <a:buFont typeface="Wingdings" panose="05000000000000000000" pitchFamily="2" charset="2"/>
              <a:buChar char="Ø"/>
            </a:pPr>
            <a:endParaRPr lang="en-US" sz="1500" dirty="0"/>
          </a:p>
          <a:p>
            <a:pPr marL="68580" indent="0">
              <a:lnSpc>
                <a:spcPct val="90000"/>
              </a:lnSpc>
              <a:buNone/>
            </a:pPr>
            <a:endParaRPr lang="en-US" sz="1500" dirty="0"/>
          </a:p>
          <a:p>
            <a:pPr>
              <a:lnSpc>
                <a:spcPct val="90000"/>
              </a:lnSpc>
            </a:pPr>
            <a:endParaRPr lang="en-US" sz="1500" dirty="0"/>
          </a:p>
        </p:txBody>
      </p:sp>
      <p:pic>
        <p:nvPicPr>
          <p:cNvPr id="4104" name="Picture 8" descr="bandaid heart in the hand - Welcome Home Ministry">
            <a:extLst>
              <a:ext uri="{FF2B5EF4-FFF2-40B4-BE49-F238E27FC236}">
                <a16:creationId xmlns:a16="http://schemas.microsoft.com/office/drawing/2014/main" id="{B90FA2A9-4E2C-4CEA-A08D-9DBC3383E6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28800"/>
            <a:ext cx="3429928"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23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Volunteer - Les Gara">
            <a:extLst>
              <a:ext uri="{FF2B5EF4-FFF2-40B4-BE49-F238E27FC236}">
                <a16:creationId xmlns:a16="http://schemas.microsoft.com/office/drawing/2014/main" id="{513D6AC4-E260-4530-B5C2-DE38F0774D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27" t="6790" r="11893" b="11729"/>
          <a:stretch/>
        </p:blipFill>
        <p:spPr bwMode="auto">
          <a:xfrm>
            <a:off x="5388232" y="2895599"/>
            <a:ext cx="3055172" cy="27432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B6F5554-E450-4FA3-9D06-7A7C490DC493}"/>
              </a:ext>
            </a:extLst>
          </p:cNvPr>
          <p:cNvSpPr>
            <a:spLocks noGrp="1"/>
          </p:cNvSpPr>
          <p:nvPr>
            <p:ph type="title"/>
          </p:nvPr>
        </p:nvSpPr>
        <p:spPr>
          <a:xfrm>
            <a:off x="1059628" y="494264"/>
            <a:ext cx="7024744" cy="724936"/>
          </a:xfrm>
        </p:spPr>
        <p:txBody>
          <a:bodyPr anchor="b">
            <a:normAutofit/>
          </a:bodyPr>
          <a:lstStyle/>
          <a:p>
            <a:pPr algn="ctr"/>
            <a:r>
              <a:rPr lang="en-US" dirty="0"/>
              <a:t>Volunteer with us!</a:t>
            </a:r>
          </a:p>
        </p:txBody>
      </p:sp>
      <p:sp>
        <p:nvSpPr>
          <p:cNvPr id="4" name="Content Placeholder 3">
            <a:extLst>
              <a:ext uri="{FF2B5EF4-FFF2-40B4-BE49-F238E27FC236}">
                <a16:creationId xmlns:a16="http://schemas.microsoft.com/office/drawing/2014/main" id="{4EB27721-D25E-451C-89BF-61A0C8FFA390}"/>
              </a:ext>
            </a:extLst>
          </p:cNvPr>
          <p:cNvSpPr>
            <a:spLocks noGrp="1"/>
          </p:cNvSpPr>
          <p:nvPr>
            <p:ph sz="quarter" idx="14"/>
          </p:nvPr>
        </p:nvSpPr>
        <p:spPr>
          <a:xfrm>
            <a:off x="762000" y="1219200"/>
            <a:ext cx="7696200" cy="5257800"/>
          </a:xfrm>
        </p:spPr>
        <p:txBody>
          <a:bodyPr>
            <a:normAutofit fontScale="55000" lnSpcReduction="20000"/>
          </a:bodyPr>
          <a:lstStyle/>
          <a:p>
            <a:pPr>
              <a:lnSpc>
                <a:spcPct val="90000"/>
              </a:lnSpc>
            </a:pPr>
            <a:endParaRPr lang="en-US" sz="3300" dirty="0"/>
          </a:p>
          <a:p>
            <a:pPr>
              <a:lnSpc>
                <a:spcPct val="90000"/>
              </a:lnSpc>
            </a:pPr>
            <a:r>
              <a:rPr lang="en-US" sz="3300" dirty="0"/>
              <a:t>Complete application - </a:t>
            </a:r>
            <a:r>
              <a:rPr lang="en-US" sz="3300" dirty="0">
                <a:hlinkClick r:id="rId3"/>
              </a:rPr>
              <a:t>https://forms.gle/BkexMLXuiLnH4z9Y8</a:t>
            </a:r>
            <a:r>
              <a:rPr lang="en-US" sz="3300" dirty="0"/>
              <a:t> </a:t>
            </a:r>
          </a:p>
          <a:p>
            <a:pPr>
              <a:lnSpc>
                <a:spcPct val="90000"/>
              </a:lnSpc>
            </a:pPr>
            <a:endParaRPr lang="en-US" sz="3300" dirty="0"/>
          </a:p>
          <a:p>
            <a:pPr>
              <a:lnSpc>
                <a:spcPct val="90000"/>
              </a:lnSpc>
            </a:pPr>
            <a:r>
              <a:rPr lang="en-US" sz="3300" dirty="0"/>
              <a:t>Training for volunteers, including on-scene etiquette</a:t>
            </a:r>
          </a:p>
          <a:p>
            <a:pPr>
              <a:lnSpc>
                <a:spcPct val="90000"/>
              </a:lnSpc>
            </a:pPr>
            <a:endParaRPr lang="en-US" sz="3300" dirty="0"/>
          </a:p>
          <a:p>
            <a:pPr>
              <a:lnSpc>
                <a:spcPct val="90000"/>
              </a:lnSpc>
            </a:pPr>
            <a:r>
              <a:rPr lang="en-US" sz="3300" dirty="0"/>
              <a:t>Background checks</a:t>
            </a:r>
          </a:p>
          <a:p>
            <a:pPr>
              <a:lnSpc>
                <a:spcPct val="90000"/>
              </a:lnSpc>
            </a:pPr>
            <a:endParaRPr lang="en-US" sz="3300" dirty="0"/>
          </a:p>
          <a:p>
            <a:pPr>
              <a:lnSpc>
                <a:spcPct val="90000"/>
              </a:lnSpc>
            </a:pPr>
            <a:r>
              <a:rPr lang="en-US" sz="3300" dirty="0"/>
              <a:t>Debriefing process to prevent re-traumatization </a:t>
            </a:r>
          </a:p>
          <a:p>
            <a:pPr marL="68580" indent="0">
              <a:lnSpc>
                <a:spcPct val="90000"/>
              </a:lnSpc>
              <a:buNone/>
            </a:pPr>
            <a:endParaRPr lang="en-US" sz="3300" dirty="0"/>
          </a:p>
          <a:p>
            <a:pPr>
              <a:lnSpc>
                <a:spcPct val="90000"/>
              </a:lnSpc>
            </a:pPr>
            <a:r>
              <a:rPr lang="en-US" sz="3300" dirty="0"/>
              <a:t>Seeking volunteers now!</a:t>
            </a:r>
          </a:p>
          <a:p>
            <a:pPr lvl="1">
              <a:lnSpc>
                <a:spcPct val="90000"/>
              </a:lnSpc>
              <a:buFont typeface="Wingdings" panose="05000000000000000000" pitchFamily="2" charset="2"/>
              <a:buChar char="Ø"/>
            </a:pPr>
            <a:r>
              <a:rPr lang="en-US" sz="3300" dirty="0"/>
              <a:t>Clinicians, survivors (lived experience)</a:t>
            </a:r>
          </a:p>
          <a:p>
            <a:pPr>
              <a:lnSpc>
                <a:spcPct val="90000"/>
              </a:lnSpc>
            </a:pPr>
            <a:endParaRPr lang="en-US" sz="3300" dirty="0"/>
          </a:p>
          <a:p>
            <a:pPr>
              <a:lnSpc>
                <a:spcPct val="90000"/>
              </a:lnSpc>
            </a:pPr>
            <a:r>
              <a:rPr lang="en-US" sz="3300" dirty="0"/>
              <a:t>Other volunteer roles:</a:t>
            </a:r>
          </a:p>
          <a:p>
            <a:pPr>
              <a:lnSpc>
                <a:spcPct val="90000"/>
              </a:lnSpc>
            </a:pPr>
            <a:endParaRPr lang="en-US" sz="3300" dirty="0"/>
          </a:p>
          <a:p>
            <a:pPr lvl="1">
              <a:lnSpc>
                <a:spcPct val="90000"/>
              </a:lnSpc>
              <a:buFont typeface="Wingdings" panose="05000000000000000000" pitchFamily="2" charset="2"/>
              <a:buChar char="Ø"/>
            </a:pPr>
            <a:r>
              <a:rPr lang="en-US" sz="3300" dirty="0"/>
              <a:t>Fundraising</a:t>
            </a:r>
          </a:p>
          <a:p>
            <a:pPr lvl="1">
              <a:lnSpc>
                <a:spcPct val="90000"/>
              </a:lnSpc>
              <a:buFont typeface="Wingdings" panose="05000000000000000000" pitchFamily="2" charset="2"/>
              <a:buChar char="Ø"/>
            </a:pPr>
            <a:r>
              <a:rPr lang="en-US" sz="3300" dirty="0"/>
              <a:t>Stuffing bags</a:t>
            </a:r>
          </a:p>
          <a:p>
            <a:pPr lvl="1">
              <a:lnSpc>
                <a:spcPct val="90000"/>
              </a:lnSpc>
              <a:buFont typeface="Wingdings" panose="05000000000000000000" pitchFamily="2" charset="2"/>
              <a:buChar char="Ø"/>
            </a:pPr>
            <a:r>
              <a:rPr lang="en-US" sz="3300" dirty="0"/>
              <a:t>Follow up calls</a:t>
            </a:r>
          </a:p>
          <a:p>
            <a:pPr lvl="1">
              <a:lnSpc>
                <a:spcPct val="90000"/>
              </a:lnSpc>
              <a:buFont typeface="Wingdings" panose="05000000000000000000" pitchFamily="2" charset="2"/>
              <a:buChar char="Ø"/>
            </a:pPr>
            <a:r>
              <a:rPr lang="en-US" sz="3300" dirty="0"/>
              <a:t>Marketing</a:t>
            </a:r>
          </a:p>
          <a:p>
            <a:pPr lvl="1">
              <a:lnSpc>
                <a:spcPct val="90000"/>
              </a:lnSpc>
              <a:buFont typeface="Wingdings" panose="05000000000000000000" pitchFamily="2" charset="2"/>
              <a:buChar char="Ø"/>
            </a:pPr>
            <a:r>
              <a:rPr lang="en-US" sz="3300" dirty="0"/>
              <a:t>Outreach</a:t>
            </a:r>
          </a:p>
          <a:p>
            <a:pPr>
              <a:lnSpc>
                <a:spcPct val="90000"/>
              </a:lnSpc>
            </a:pPr>
            <a:endParaRPr lang="en-US" sz="1300" dirty="0"/>
          </a:p>
        </p:txBody>
      </p:sp>
    </p:spTree>
    <p:extLst>
      <p:ext uri="{BB962C8B-B14F-4D97-AF65-F5344CB8AC3E}">
        <p14:creationId xmlns:p14="http://schemas.microsoft.com/office/powerpoint/2010/main" val="2448453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79E46-D803-405C-9BD0-917701B78490}"/>
              </a:ext>
            </a:extLst>
          </p:cNvPr>
          <p:cNvSpPr>
            <a:spLocks noGrp="1"/>
          </p:cNvSpPr>
          <p:nvPr>
            <p:ph type="title"/>
          </p:nvPr>
        </p:nvSpPr>
        <p:spPr>
          <a:xfrm>
            <a:off x="1043492" y="546717"/>
            <a:ext cx="7024744" cy="609600"/>
          </a:xfrm>
        </p:spPr>
        <p:txBody>
          <a:bodyPr>
            <a:normAutofit fontScale="90000"/>
          </a:bodyPr>
          <a:lstStyle/>
          <a:p>
            <a:r>
              <a:rPr lang="en-US" dirty="0"/>
              <a:t>Other volunteer opportunities</a:t>
            </a:r>
          </a:p>
        </p:txBody>
      </p:sp>
      <p:sp>
        <p:nvSpPr>
          <p:cNvPr id="3" name="Content Placeholder 2">
            <a:extLst>
              <a:ext uri="{FF2B5EF4-FFF2-40B4-BE49-F238E27FC236}">
                <a16:creationId xmlns:a16="http://schemas.microsoft.com/office/drawing/2014/main" id="{4B0BCAF2-2284-4C30-8AE0-2674547CC540}"/>
              </a:ext>
            </a:extLst>
          </p:cNvPr>
          <p:cNvSpPr>
            <a:spLocks noGrp="1"/>
          </p:cNvSpPr>
          <p:nvPr>
            <p:ph idx="1"/>
          </p:nvPr>
        </p:nvSpPr>
        <p:spPr>
          <a:xfrm>
            <a:off x="655834" y="1278384"/>
            <a:ext cx="3687566" cy="2836416"/>
          </a:xfrm>
        </p:spPr>
        <p:txBody>
          <a:bodyPr>
            <a:normAutofit fontScale="85000" lnSpcReduction="10000"/>
          </a:bodyPr>
          <a:lstStyle/>
          <a:p>
            <a:r>
              <a:rPr lang="en-US" dirty="0"/>
              <a:t>Join the Lewis and Clark Suicide Prevention Coalition</a:t>
            </a:r>
          </a:p>
          <a:p>
            <a:endParaRPr lang="en-US" dirty="0"/>
          </a:p>
          <a:p>
            <a:r>
              <a:rPr lang="en-US" dirty="0"/>
              <a:t>Become a trainer to educate the community about mental health and suicide</a:t>
            </a:r>
          </a:p>
          <a:p>
            <a:endParaRPr lang="en-US" dirty="0"/>
          </a:p>
          <a:p>
            <a:r>
              <a:rPr lang="en-US" dirty="0"/>
              <a:t>Conduct outreach at events and with community groups</a:t>
            </a:r>
          </a:p>
          <a:p>
            <a:endParaRPr lang="en-US" dirty="0"/>
          </a:p>
        </p:txBody>
      </p:sp>
      <p:pic>
        <p:nvPicPr>
          <p:cNvPr id="6" name="Picture 5">
            <a:extLst>
              <a:ext uri="{FF2B5EF4-FFF2-40B4-BE49-F238E27FC236}">
                <a16:creationId xmlns:a16="http://schemas.microsoft.com/office/drawing/2014/main" id="{2B7ADD48-2C37-4E59-9BC1-E7DA67C7B153}"/>
              </a:ext>
            </a:extLst>
          </p:cNvPr>
          <p:cNvPicPr>
            <a:picLocks noChangeAspect="1"/>
          </p:cNvPicPr>
          <p:nvPr/>
        </p:nvPicPr>
        <p:blipFill>
          <a:blip r:embed="rId3"/>
          <a:stretch>
            <a:fillRect/>
          </a:stretch>
        </p:blipFill>
        <p:spPr>
          <a:xfrm>
            <a:off x="4574288" y="1288000"/>
            <a:ext cx="3913879" cy="2531616"/>
          </a:xfrm>
          <a:prstGeom prst="rect">
            <a:avLst/>
          </a:prstGeom>
        </p:spPr>
      </p:pic>
      <p:sp>
        <p:nvSpPr>
          <p:cNvPr id="10" name="Content Placeholder 2">
            <a:extLst>
              <a:ext uri="{FF2B5EF4-FFF2-40B4-BE49-F238E27FC236}">
                <a16:creationId xmlns:a16="http://schemas.microsoft.com/office/drawing/2014/main" id="{5D33167D-46F2-4A8E-B238-8A8AC31C01BF}"/>
              </a:ext>
            </a:extLst>
          </p:cNvPr>
          <p:cNvSpPr txBox="1">
            <a:spLocks/>
          </p:cNvSpPr>
          <p:nvPr/>
        </p:nvSpPr>
        <p:spPr>
          <a:xfrm>
            <a:off x="533400" y="4343400"/>
            <a:ext cx="8229600" cy="2034466"/>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sz="2000" dirty="0"/>
              <a:t>Help spread the word about safe storage with firearm-businesses, pharmacies and the general public</a:t>
            </a:r>
          </a:p>
          <a:p>
            <a:endParaRPr lang="en-US" sz="2000" dirty="0"/>
          </a:p>
          <a:p>
            <a:r>
              <a:rPr lang="en-US" sz="2000" dirty="0"/>
              <a:t>Assist with planning the annual Tri-county Out of the Darkness Campus Walk or help on the day of!</a:t>
            </a:r>
          </a:p>
          <a:p>
            <a:endParaRPr lang="en-US" sz="2200" dirty="0"/>
          </a:p>
          <a:p>
            <a:endParaRPr lang="en-US" dirty="0"/>
          </a:p>
        </p:txBody>
      </p:sp>
    </p:spTree>
    <p:extLst>
      <p:ext uri="{BB962C8B-B14F-4D97-AF65-F5344CB8AC3E}">
        <p14:creationId xmlns:p14="http://schemas.microsoft.com/office/powerpoint/2010/main" val="1892658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3FD4-2A64-45D0-9388-3B541525FDE5}"/>
              </a:ext>
            </a:extLst>
          </p:cNvPr>
          <p:cNvSpPr>
            <a:spLocks noGrp="1"/>
          </p:cNvSpPr>
          <p:nvPr>
            <p:ph type="title"/>
          </p:nvPr>
        </p:nvSpPr>
        <p:spPr>
          <a:xfrm>
            <a:off x="1059628" y="457200"/>
            <a:ext cx="7024744" cy="533400"/>
          </a:xfrm>
        </p:spPr>
        <p:txBody>
          <a:bodyPr>
            <a:normAutofit fontScale="90000"/>
          </a:bodyPr>
          <a:lstStyle/>
          <a:p>
            <a:pPr algn="ctr"/>
            <a:r>
              <a:rPr lang="en-US" dirty="0"/>
              <a:t>Other grief resources</a:t>
            </a:r>
          </a:p>
        </p:txBody>
      </p:sp>
      <p:sp>
        <p:nvSpPr>
          <p:cNvPr id="4" name="Content Placeholder 3">
            <a:extLst>
              <a:ext uri="{FF2B5EF4-FFF2-40B4-BE49-F238E27FC236}">
                <a16:creationId xmlns:a16="http://schemas.microsoft.com/office/drawing/2014/main" id="{F20DCF73-78B9-4B20-8397-65B2F4DA9988}"/>
              </a:ext>
            </a:extLst>
          </p:cNvPr>
          <p:cNvSpPr>
            <a:spLocks noGrp="1"/>
          </p:cNvSpPr>
          <p:nvPr>
            <p:ph sz="quarter" idx="13"/>
          </p:nvPr>
        </p:nvSpPr>
        <p:spPr>
          <a:xfrm>
            <a:off x="571500" y="1219200"/>
            <a:ext cx="8001000" cy="5029200"/>
          </a:xfrm>
        </p:spPr>
        <p:txBody>
          <a:bodyPr>
            <a:normAutofit fontScale="77500" lnSpcReduction="20000"/>
          </a:bodyPr>
          <a:lstStyle/>
          <a:p>
            <a:pPr algn="l" fontAlgn="base"/>
            <a:r>
              <a:rPr lang="en-US" b="1" i="0" dirty="0">
                <a:solidFill>
                  <a:srgbClr val="333333"/>
                </a:solidFill>
                <a:effectLst/>
                <a:latin typeface="inherit"/>
              </a:rPr>
              <a:t>Helena Area Suicide Bereavement Support Group </a:t>
            </a:r>
            <a:endParaRPr lang="en-US" b="0" i="0" dirty="0">
              <a:solidFill>
                <a:srgbClr val="333333"/>
              </a:solidFill>
              <a:effectLst/>
              <a:latin typeface="Oswald" panose="00000500000000000000" pitchFamily="2" charset="0"/>
            </a:endParaRPr>
          </a:p>
          <a:p>
            <a:pPr lvl="1" fontAlgn="base">
              <a:lnSpc>
                <a:spcPct val="110000"/>
              </a:lnSpc>
              <a:buFont typeface="Wingdings" panose="05000000000000000000" pitchFamily="2" charset="2"/>
              <a:buChar char="Ø"/>
            </a:pPr>
            <a:r>
              <a:rPr lang="en-US" sz="1600" dirty="0">
                <a:solidFill>
                  <a:srgbClr val="333333"/>
                </a:solidFill>
                <a:latin typeface="Noto Sans" panose="020B0502040504020204" pitchFamily="34" charset="0"/>
              </a:rPr>
              <a:t>F</a:t>
            </a:r>
            <a:r>
              <a:rPr lang="en-US" sz="1600" b="0" i="0" dirty="0">
                <a:solidFill>
                  <a:srgbClr val="333333"/>
                </a:solidFill>
                <a:effectLst/>
                <a:latin typeface="Noto Sans" panose="020B0502040504020204" pitchFamily="34" charset="0"/>
              </a:rPr>
              <a:t>ourth Tuesday at 6:30 p.m. at the St. Peter’s Health </a:t>
            </a:r>
          </a:p>
          <a:p>
            <a:pPr lvl="1" fontAlgn="base">
              <a:buFont typeface="Wingdings" panose="05000000000000000000" pitchFamily="2" charset="2"/>
              <a:buChar char="Ø"/>
            </a:pPr>
            <a:r>
              <a:rPr lang="en-US" sz="1600" b="0" i="0" dirty="0">
                <a:solidFill>
                  <a:srgbClr val="333333"/>
                </a:solidFill>
                <a:effectLst/>
                <a:latin typeface="Noto Sans" panose="020B0502040504020204" pitchFamily="34" charset="0"/>
              </a:rPr>
              <a:t>Call Gloria (406) 545-8645 </a:t>
            </a:r>
            <a:endParaRPr lang="en-US" sz="1600" dirty="0">
              <a:solidFill>
                <a:srgbClr val="333333"/>
              </a:solidFill>
              <a:latin typeface="Noto Sans" panose="020B0502040504020204" pitchFamily="34" charset="0"/>
            </a:endParaRPr>
          </a:p>
          <a:p>
            <a:pPr algn="l" fontAlgn="base">
              <a:buFont typeface="Wingdings" panose="05000000000000000000" pitchFamily="2" charset="2"/>
              <a:buChar char="Ø"/>
            </a:pPr>
            <a:endParaRPr lang="en-US" sz="1400" b="0" i="0" dirty="0">
              <a:solidFill>
                <a:srgbClr val="333333"/>
              </a:solidFill>
              <a:effectLst/>
              <a:latin typeface="Noto Sans" panose="020B0502040504020204" pitchFamily="34" charset="0"/>
            </a:endParaRPr>
          </a:p>
          <a:p>
            <a:pPr fontAlgn="base"/>
            <a:r>
              <a:rPr lang="en-US" b="1" i="0" dirty="0">
                <a:solidFill>
                  <a:srgbClr val="333333"/>
                </a:solidFill>
                <a:effectLst/>
                <a:latin typeface="inherit"/>
              </a:rPr>
              <a:t>Charlie Health’s Online Suicide Loss Support Group</a:t>
            </a:r>
          </a:p>
          <a:p>
            <a:pPr lvl="1" fontAlgn="base">
              <a:lnSpc>
                <a:spcPct val="110000"/>
              </a:lnSpc>
              <a:buFont typeface="Wingdings" panose="05000000000000000000" pitchFamily="2" charset="2"/>
              <a:buChar char="Ø"/>
            </a:pPr>
            <a:r>
              <a:rPr lang="en-US" sz="1600" dirty="0">
                <a:solidFill>
                  <a:srgbClr val="333333"/>
                </a:solidFill>
                <a:latin typeface="Noto Sans" panose="020B0502040504020204" pitchFamily="34" charset="0"/>
              </a:rPr>
              <a:t>V</a:t>
            </a:r>
            <a:r>
              <a:rPr lang="en-US" sz="1600" b="0" i="0" dirty="0">
                <a:solidFill>
                  <a:srgbClr val="333333"/>
                </a:solidFill>
                <a:effectLst/>
                <a:latin typeface="Noto Sans" panose="020B0502040504020204" pitchFamily="34" charset="0"/>
              </a:rPr>
              <a:t>irtual support group meets first and third Fridays at </a:t>
            </a:r>
            <a:r>
              <a:rPr lang="en-US" sz="1600" dirty="0">
                <a:solidFill>
                  <a:srgbClr val="333333"/>
                </a:solidFill>
                <a:latin typeface="Noto Sans" panose="020B0502040504020204" pitchFamily="34" charset="0"/>
              </a:rPr>
              <a:t>12 p.m.</a:t>
            </a:r>
            <a:r>
              <a:rPr lang="en-US" sz="1600" b="0" i="0" dirty="0">
                <a:solidFill>
                  <a:srgbClr val="333333"/>
                </a:solidFill>
                <a:effectLst/>
                <a:latin typeface="Noto Sans" panose="020B0502040504020204" pitchFamily="34" charset="0"/>
              </a:rPr>
              <a:t> https://bit.ly/charliehealthsupport</a:t>
            </a:r>
          </a:p>
          <a:p>
            <a:pPr marL="68580" indent="0" fontAlgn="base">
              <a:buNone/>
            </a:pPr>
            <a:endParaRPr lang="en-US" sz="1400" b="0" i="0" dirty="0">
              <a:solidFill>
                <a:srgbClr val="333333"/>
              </a:solidFill>
              <a:effectLst/>
              <a:latin typeface="Noto Sans" panose="020B0502040504020204" pitchFamily="34" charset="0"/>
            </a:endParaRPr>
          </a:p>
          <a:p>
            <a:pPr algn="l" fontAlgn="base"/>
            <a:r>
              <a:rPr lang="en-US" b="1" i="0" dirty="0">
                <a:solidFill>
                  <a:srgbClr val="333333"/>
                </a:solidFill>
                <a:effectLst/>
                <a:latin typeface="inherit"/>
              </a:rPr>
              <a:t>Tamarack Grief Resource Center</a:t>
            </a:r>
          </a:p>
          <a:p>
            <a:pPr lvl="1" fontAlgn="base">
              <a:buFont typeface="Wingdings" panose="05000000000000000000" pitchFamily="2" charset="2"/>
              <a:buChar char="Ø"/>
            </a:pPr>
            <a:r>
              <a:rPr lang="en-US" sz="1600" i="0" dirty="0">
                <a:solidFill>
                  <a:srgbClr val="333333"/>
                </a:solidFill>
                <a:effectLst/>
                <a:latin typeface="Noto Sans" panose="020B0502040504020204" pitchFamily="34" charset="0"/>
                <a:ea typeface="Noto Sans" panose="020B0502040504020204" pitchFamily="34" charset="0"/>
                <a:cs typeface="Noto Sans" panose="020B0502040504020204" pitchFamily="34" charset="0"/>
              </a:rPr>
              <a:t>Grief Support Groups, grief counseling, webinars, grief camps</a:t>
            </a:r>
          </a:p>
          <a:p>
            <a:pPr lvl="1" fontAlgn="base">
              <a:buFont typeface="Wingdings" panose="05000000000000000000" pitchFamily="2" charset="2"/>
              <a:buChar char="Ø"/>
            </a:pPr>
            <a:r>
              <a:rPr lang="en-US" sz="1600" dirty="0">
                <a:solidFill>
                  <a:srgbClr val="333333"/>
                </a:solidFill>
                <a:latin typeface="Noto Sans" panose="020B0502040504020204" pitchFamily="34" charset="0"/>
                <a:ea typeface="Noto Sans" panose="020B0502040504020204" pitchFamily="34" charset="0"/>
                <a:cs typeface="Noto Sans" panose="020B0502040504020204" pitchFamily="34" charset="0"/>
              </a:rPr>
              <a:t>C</a:t>
            </a:r>
            <a:r>
              <a:rPr lang="en-US" sz="1600" i="0" dirty="0">
                <a:solidFill>
                  <a:srgbClr val="333333"/>
                </a:solidFill>
                <a:effectLst/>
                <a:latin typeface="Noto Sans" panose="020B0502040504020204" pitchFamily="34" charset="0"/>
                <a:ea typeface="Noto Sans" panose="020B0502040504020204" pitchFamily="34" charset="0"/>
                <a:cs typeface="Noto Sans" panose="020B0502040504020204" pitchFamily="34" charset="0"/>
              </a:rPr>
              <a:t>all (406) 541-8472</a:t>
            </a:r>
          </a:p>
          <a:p>
            <a:pPr marL="68580" indent="0" algn="l" fontAlgn="base">
              <a:buNone/>
            </a:pPr>
            <a:endParaRPr lang="en-US" sz="1400" i="0" dirty="0">
              <a:solidFill>
                <a:srgbClr val="333333"/>
              </a:solidFill>
              <a:effectLst/>
              <a:latin typeface="Noto Sans" panose="020B0502040504020204" pitchFamily="34" charset="0"/>
              <a:ea typeface="Noto Sans" panose="020B0502040504020204" pitchFamily="34" charset="0"/>
              <a:cs typeface="Noto Sans" panose="020B0502040504020204" pitchFamily="34" charset="0"/>
            </a:endParaRPr>
          </a:p>
          <a:p>
            <a:r>
              <a:rPr lang="en-US" b="1" i="0" dirty="0">
                <a:solidFill>
                  <a:srgbClr val="333333"/>
                </a:solidFill>
                <a:effectLst/>
                <a:latin typeface="Noto Sans" panose="020B0502040504020204" pitchFamily="34" charset="0"/>
              </a:rPr>
              <a:t>Healing Conversations</a:t>
            </a:r>
          </a:p>
          <a:p>
            <a:pPr lvl="1">
              <a:buFont typeface="Wingdings" panose="05000000000000000000" pitchFamily="2" charset="2"/>
              <a:buChar char="Ø"/>
            </a:pPr>
            <a:r>
              <a:rPr lang="en-US" sz="1600" dirty="0">
                <a:solidFill>
                  <a:srgbClr val="333333"/>
                </a:solidFill>
                <a:latin typeface="Noto Sans" panose="020B0502040504020204" pitchFamily="34" charset="0"/>
              </a:rPr>
              <a:t>G</a:t>
            </a:r>
            <a:r>
              <a:rPr lang="en-US" sz="1600" b="0" i="0" dirty="0">
                <a:solidFill>
                  <a:srgbClr val="333333"/>
                </a:solidFill>
                <a:effectLst/>
                <a:latin typeface="Noto Sans" panose="020B0502040504020204" pitchFamily="34" charset="0"/>
              </a:rPr>
              <a:t>ives survivors the opportunity to speak with volunteers, who are themselves loss survivors. Learn more at </a:t>
            </a:r>
            <a:r>
              <a:rPr lang="en-US" sz="1600" b="0" i="0" u="none" strike="noStrike" dirty="0">
                <a:solidFill>
                  <a:srgbClr val="F6931D"/>
                </a:solidFill>
                <a:effectLst/>
                <a:latin typeface="Noto Sans" panose="020B0502040504020204" pitchFamily="34" charset="0"/>
                <a:hlinkClick r:id="rId3"/>
              </a:rPr>
              <a:t>http://pos.li/2h1q4e</a:t>
            </a:r>
            <a:endParaRPr lang="en-US" sz="1600" b="0" i="0" u="none" strike="noStrike" dirty="0">
              <a:solidFill>
                <a:srgbClr val="F6931D"/>
              </a:solidFill>
              <a:effectLst/>
              <a:latin typeface="Noto Sans" panose="020B0502040504020204" pitchFamily="34" charset="0"/>
            </a:endParaRPr>
          </a:p>
          <a:p>
            <a:pPr lvl="1">
              <a:buFont typeface="Wingdings" panose="05000000000000000000" pitchFamily="2" charset="2"/>
              <a:buChar char="Ø"/>
            </a:pPr>
            <a:endParaRPr lang="en-US" sz="1600" b="0" i="0" u="none" strike="noStrike" dirty="0">
              <a:solidFill>
                <a:srgbClr val="F6931D"/>
              </a:solidFill>
              <a:effectLst/>
              <a:latin typeface="Noto Sans" panose="020B0502040504020204" pitchFamily="34" charset="0"/>
            </a:endParaRPr>
          </a:p>
          <a:p>
            <a:r>
              <a:rPr lang="en-US" b="1" i="0" dirty="0">
                <a:solidFill>
                  <a:srgbClr val="333333"/>
                </a:solidFill>
                <a:effectLst/>
                <a:latin typeface="Noto Sans" panose="020B0502040504020204" pitchFamily="34" charset="0"/>
              </a:rPr>
              <a:t>Tragedy Assistance Program for Survivors (TAPS)</a:t>
            </a:r>
          </a:p>
          <a:p>
            <a:pPr lvl="1">
              <a:buFont typeface="Wingdings" panose="05000000000000000000" pitchFamily="2" charset="2"/>
              <a:buChar char="Ø"/>
            </a:pPr>
            <a:r>
              <a:rPr lang="en-US" sz="1500" b="0" i="0" dirty="0">
                <a:solidFill>
                  <a:srgbClr val="3F3F3F"/>
                </a:solidFill>
                <a:effectLst/>
                <a:latin typeface="Noto Sans" panose="020B0502040504020204" pitchFamily="34" charset="0"/>
                <a:ea typeface="Noto Sans" panose="020B0502040504020204" pitchFamily="34" charset="0"/>
                <a:cs typeface="Noto Sans" panose="020B0502040504020204" pitchFamily="34" charset="0"/>
              </a:rPr>
              <a:t>If you’ve lost a family member, loved one, colleague, friend, or battle buddy to suicide (either during or after their military service). TAPS offers a grief counseling, peer mentor programming, online chat, suicide survivor seminars and more. </a:t>
            </a:r>
            <a:r>
              <a:rPr lang="en-US" sz="1500" b="0" i="0">
                <a:solidFill>
                  <a:srgbClr val="3F3F3F"/>
                </a:solidFill>
                <a:effectLst/>
                <a:latin typeface="Noto Sans" panose="020B0502040504020204" pitchFamily="34" charset="0"/>
                <a:ea typeface="Noto Sans" panose="020B0502040504020204" pitchFamily="34" charset="0"/>
                <a:cs typeface="Noto Sans" panose="020B0502040504020204" pitchFamily="34" charset="0"/>
              </a:rPr>
              <a:t>Call 800-959-8277</a:t>
            </a:r>
            <a:endParaRPr lang="en-US" sz="1500" b="1" i="0" dirty="0">
              <a:solidFill>
                <a:srgbClr val="333333"/>
              </a:solidFill>
              <a:effectLst/>
              <a:latin typeface="Noto Sans" panose="020B0502040504020204" pitchFamily="34" charset="0"/>
              <a:ea typeface="Noto Sans" panose="020B0502040504020204" pitchFamily="34" charset="0"/>
              <a:cs typeface="Noto Sans" panose="020B0502040504020204" pitchFamily="34" charset="0"/>
            </a:endParaRPr>
          </a:p>
          <a:p>
            <a:endParaRPr lang="en-US" b="1" i="0" dirty="0">
              <a:solidFill>
                <a:srgbClr val="333333"/>
              </a:solidFill>
              <a:effectLst/>
              <a:latin typeface="Noto Sans" panose="020B0502040504020204" pitchFamily="34" charset="0"/>
            </a:endParaRPr>
          </a:p>
          <a:p>
            <a:r>
              <a:rPr lang="en-US" b="1" i="0" dirty="0">
                <a:solidFill>
                  <a:srgbClr val="333333"/>
                </a:solidFill>
                <a:effectLst/>
                <a:latin typeface="Noto Sans" panose="020B0502040504020204" pitchFamily="34" charset="0"/>
              </a:rPr>
              <a:t>Helena Vet Center</a:t>
            </a:r>
          </a:p>
          <a:p>
            <a:pPr lvl="1">
              <a:buFont typeface="Wingdings" panose="05000000000000000000" pitchFamily="2" charset="2"/>
              <a:buChar char="Ø"/>
            </a:pPr>
            <a:r>
              <a:rPr lang="en-US" sz="1600" dirty="0">
                <a:solidFill>
                  <a:srgbClr val="333333"/>
                </a:solidFill>
                <a:latin typeface="Noto Sans" panose="020B0502040504020204" pitchFamily="34" charset="0"/>
              </a:rPr>
              <a:t>Offers six free sessions with a therapist if you are military-connected</a:t>
            </a:r>
          </a:p>
          <a:p>
            <a:pPr lvl="1">
              <a:buFont typeface="Wingdings" panose="05000000000000000000" pitchFamily="2" charset="2"/>
              <a:buChar char="Ø"/>
            </a:pPr>
            <a:r>
              <a:rPr lang="en-US" sz="1600" b="0" i="0" u="none" strike="noStrike" dirty="0">
                <a:effectLst/>
                <a:latin typeface="Roboto" panose="02000000000000000000" pitchFamily="2" charset="0"/>
                <a:hlinkClick r:id="rId4"/>
              </a:rPr>
              <a:t>406) 457-8060</a:t>
            </a:r>
            <a:endParaRPr lang="en-US" sz="1600" dirty="0">
              <a:solidFill>
                <a:srgbClr val="333333"/>
              </a:solidFill>
              <a:latin typeface="Noto Sans" panose="020B0502040504020204" pitchFamily="34" charset="0"/>
            </a:endParaRPr>
          </a:p>
          <a:p>
            <a:pPr lvl="1">
              <a:buFont typeface="Wingdings" panose="05000000000000000000" pitchFamily="2" charset="2"/>
              <a:buChar char="Ø"/>
            </a:pPr>
            <a:endParaRPr lang="en-US" sz="1600" b="0" i="0" u="none" strike="noStrike" dirty="0">
              <a:solidFill>
                <a:srgbClr val="F6931D"/>
              </a:solidFill>
              <a:effectLst/>
              <a:latin typeface="Noto Sans" panose="020B0502040504020204" pitchFamily="34" charset="0"/>
            </a:endParaRPr>
          </a:p>
          <a:p>
            <a:pPr>
              <a:buFont typeface="Courier New" panose="02070309020205020404" pitchFamily="49" charset="0"/>
              <a:buChar char="o"/>
            </a:pPr>
            <a:endParaRPr lang="en-US" dirty="0"/>
          </a:p>
        </p:txBody>
      </p:sp>
    </p:spTree>
    <p:extLst>
      <p:ext uri="{BB962C8B-B14F-4D97-AF65-F5344CB8AC3E}">
        <p14:creationId xmlns:p14="http://schemas.microsoft.com/office/powerpoint/2010/main" val="8655417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Custom 45">
      <a:dk1>
        <a:sysClr val="windowText" lastClr="000000"/>
      </a:dk1>
      <a:lt1>
        <a:sysClr val="window" lastClr="FFFFFF"/>
      </a:lt1>
      <a:dk2>
        <a:srgbClr val="3E3D2D"/>
      </a:dk2>
      <a:lt2>
        <a:srgbClr val="94DE77"/>
      </a:lt2>
      <a:accent1>
        <a:srgbClr val="94C677"/>
      </a:accent1>
      <a:accent2>
        <a:srgbClr val="0063A6"/>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2034</TotalTime>
  <Words>1471</Words>
  <Application>Microsoft Office PowerPoint</Application>
  <PresentationFormat>On-screen Show (4:3)</PresentationFormat>
  <Paragraphs>250</Paragraphs>
  <Slides>17</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Arial</vt:lpstr>
      <vt:lpstr>Calibri</vt:lpstr>
      <vt:lpstr>Courier New</vt:lpstr>
      <vt:lpstr>inherit</vt:lpstr>
      <vt:lpstr>Noto Sans</vt:lpstr>
      <vt:lpstr>Oswald</vt:lpstr>
      <vt:lpstr>Roboto</vt:lpstr>
      <vt:lpstr>Wingdings</vt:lpstr>
      <vt:lpstr>Wingdings 2</vt:lpstr>
      <vt:lpstr>Austin</vt:lpstr>
      <vt:lpstr>LOSS Team Volunteer Information Session</vt:lpstr>
      <vt:lpstr>Suicide Language </vt:lpstr>
      <vt:lpstr>What is a LOSS Team? </vt:lpstr>
      <vt:lpstr>LOSS Team beginnings</vt:lpstr>
      <vt:lpstr>Suicide loss is traumatic</vt:lpstr>
      <vt:lpstr>Why LOSS Teams matter: Survivors need extra support</vt:lpstr>
      <vt:lpstr>Postvention is prevention</vt:lpstr>
      <vt:lpstr>LOSS Team of Lewis and Clark County Area </vt:lpstr>
      <vt:lpstr>Services provided</vt:lpstr>
      <vt:lpstr>Delayed visits</vt:lpstr>
      <vt:lpstr>Volunteer shifts</vt:lpstr>
      <vt:lpstr>Scheduling</vt:lpstr>
      <vt:lpstr>Volunteer support</vt:lpstr>
      <vt:lpstr>We heal by helping others heal</vt:lpstr>
      <vt:lpstr>Volunteer with us!</vt:lpstr>
      <vt:lpstr>Other volunteer opportunities</vt:lpstr>
      <vt:lpstr>Other grief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Suicide Prevention Program</dc:title>
  <dc:creator>Jess Hegstrom</dc:creator>
  <cp:lastModifiedBy>Rachel Jefferies</cp:lastModifiedBy>
  <cp:revision>105</cp:revision>
  <dcterms:created xsi:type="dcterms:W3CDTF">2020-12-02T18:12:41Z</dcterms:created>
  <dcterms:modified xsi:type="dcterms:W3CDTF">2025-01-16T22:17:46Z</dcterms:modified>
</cp:coreProperties>
</file>